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9" r:id="rId19"/>
    <p:sldId id="280" r:id="rId20"/>
    <p:sldId id="281" r:id="rId21"/>
    <p:sldId id="282" r:id="rId22"/>
    <p:sldId id="283" r:id="rId23"/>
    <p:sldId id="284" r:id="rId24"/>
    <p:sldId id="259" r:id="rId25"/>
    <p:sldId id="285" r:id="rId26"/>
    <p:sldId id="287" r:id="rId27"/>
    <p:sldId id="288" r:id="rId28"/>
    <p:sldId id="289" r:id="rId29"/>
    <p:sldId id="290" r:id="rId30"/>
    <p:sldId id="291" r:id="rId31"/>
    <p:sldId id="292" r:id="rId32"/>
    <p:sldId id="293" r:id="rId33"/>
    <p:sldId id="294" r:id="rId34"/>
    <p:sldId id="260" r:id="rId35"/>
    <p:sldId id="295" r:id="rId36"/>
    <p:sldId id="296" r:id="rId37"/>
    <p:sldId id="297" r:id="rId38"/>
    <p:sldId id="298" r:id="rId39"/>
    <p:sldId id="302" r:id="rId40"/>
    <p:sldId id="299" r:id="rId41"/>
    <p:sldId id="300" r:id="rId42"/>
    <p:sldId id="301" r:id="rId43"/>
    <p:sldId id="304" r:id="rId44"/>
    <p:sldId id="303" r:id="rId45"/>
    <p:sldId id="305" r:id="rId46"/>
    <p:sldId id="306" r:id="rId47"/>
    <p:sldId id="307" r:id="rId48"/>
    <p:sldId id="308" r:id="rId49"/>
    <p:sldId id="261" r:id="rId50"/>
    <p:sldId id="311" r:id="rId51"/>
    <p:sldId id="312" r:id="rId52"/>
    <p:sldId id="313" r:id="rId53"/>
    <p:sldId id="314" r:id="rId54"/>
    <p:sldId id="315" r:id="rId55"/>
    <p:sldId id="316" r:id="rId56"/>
    <p:sldId id="317" r:id="rId57"/>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56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9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09336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0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88185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1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455389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22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3"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015765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Naslovni slaj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5F67D23E-A28C-75D8-1345-0AB914675C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225255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Naslov i sadržaj">
    <p:spTree>
      <p:nvGrpSpPr>
        <p:cNvPr id="1" name=""/>
        <p:cNvGrpSpPr/>
        <p:nvPr/>
      </p:nvGrpSpPr>
      <p:grpSpPr>
        <a:xfrm>
          <a:off x="0" y="0"/>
          <a:ext cx="0" cy="0"/>
          <a:chOff x="0" y="0"/>
          <a:chExt cx="0" cy="0"/>
        </a:xfrm>
      </p:grpSpPr>
      <p:pic>
        <p:nvPicPr>
          <p:cNvPr id="6" name="Slika 5" descr="Slika na kojoj se prikazuje ljubičasto, Magenta, Jorgovan, ljubičica&#10;&#10;Opis je automatski generiran">
            <a:extLst>
              <a:ext uri="{FF2B5EF4-FFF2-40B4-BE49-F238E27FC236}">
                <a16:creationId xmlns:a16="http://schemas.microsoft.com/office/drawing/2014/main" id="{35DF2062-AC53-CC06-3408-F03D9B95BB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226208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3_Dva sadržaja">
    <p:spTree>
      <p:nvGrpSpPr>
        <p:cNvPr id="1" name=""/>
        <p:cNvGrpSpPr/>
        <p:nvPr/>
      </p:nvGrpSpPr>
      <p:grpSpPr>
        <a:xfrm>
          <a:off x="0" y="0"/>
          <a:ext cx="0" cy="0"/>
          <a:chOff x="0" y="0"/>
          <a:chExt cx="0" cy="0"/>
        </a:xfrm>
      </p:grpSpPr>
      <p:pic>
        <p:nvPicPr>
          <p:cNvPr id="5" name="Slika 4" descr="Slika na kojoj se prikazuje ljubičasto, Magenta, Jorgovan, ljubičica&#10;&#10;Opis je automatski generiran">
            <a:extLst>
              <a:ext uri="{FF2B5EF4-FFF2-40B4-BE49-F238E27FC236}">
                <a16:creationId xmlns:a16="http://schemas.microsoft.com/office/drawing/2014/main" id="{9FAA237F-8481-A276-5DC5-A3FC50F5B1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188357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7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37160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8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597803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11.6.2025.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‹N›</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7" r:id="rId5"/>
    <p:sldLayoutId id="2147483653" r:id="rId6"/>
    <p:sldLayoutId id="2147483662" r:id="rId7"/>
    <p:sldLayoutId id="2147483682" r:id="rId8"/>
    <p:sldLayoutId id="2147483683" r:id="rId9"/>
    <p:sldLayoutId id="2147483684" r:id="rId10"/>
    <p:sldLayoutId id="2147483685" r:id="rId11"/>
    <p:sldLayoutId id="2147483686" r:id="rId12"/>
    <p:sldLayoutId id="2147483687" r:id="rId13"/>
    <p:sldLayoutId id="214748366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hyperlink" Target="https://www.scrumalliance.org/"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s://www.scrum.org/"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www.scaledagile.com/"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s://www.scrumstudy.com/"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normAutofit/>
          </a:bodyPr>
          <a:lstStyle/>
          <a:p>
            <a:r>
              <a:rPr lang="en-GB" dirty="0"/>
              <a:t>2. </a:t>
            </a:r>
            <a:r>
              <a:rPr lang="en-GB" dirty="0" err="1"/>
              <a:t>Agile’s</a:t>
            </a:r>
            <a:r>
              <a:rPr lang="en-GB" dirty="0"/>
              <a:t> frameworks: Kanban and Scrum</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GB" dirty="0"/>
              <a:t>(7 hours)</a:t>
            </a:r>
            <a:endParaRPr lang="hr-HR" dirty="0"/>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1455F-01C5-0F3A-9BF1-3D64C42A503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AF4E0C0-2CAE-AA19-5413-4AC17E9A83F8}"/>
              </a:ext>
            </a:extLst>
          </p:cNvPr>
          <p:cNvSpPr>
            <a:spLocks noGrp="1"/>
          </p:cNvSpPr>
          <p:nvPr>
            <p:ph type="title"/>
          </p:nvPr>
        </p:nvSpPr>
        <p:spPr/>
        <p:txBody>
          <a:bodyPr/>
          <a:lstStyle/>
          <a:p>
            <a:r>
              <a:rPr lang="it-IT" dirty="0" err="1"/>
              <a:t>Anatomy</a:t>
            </a:r>
            <a:r>
              <a:rPr lang="it-IT" dirty="0"/>
              <a:t> of an agile board</a:t>
            </a:r>
            <a:endParaRPr lang="en-GB" dirty="0"/>
          </a:p>
        </p:txBody>
      </p:sp>
      <p:sp>
        <p:nvSpPr>
          <p:cNvPr id="3" name="Segnaposto contenuto 2">
            <a:extLst>
              <a:ext uri="{FF2B5EF4-FFF2-40B4-BE49-F238E27FC236}">
                <a16:creationId xmlns:a16="http://schemas.microsoft.com/office/drawing/2014/main" id="{5387D966-F49F-3A8C-3E9D-21048D668F45}"/>
              </a:ext>
            </a:extLst>
          </p:cNvPr>
          <p:cNvSpPr>
            <a:spLocks noGrp="1"/>
          </p:cNvSpPr>
          <p:nvPr>
            <p:ph idx="1"/>
          </p:nvPr>
        </p:nvSpPr>
        <p:spPr>
          <a:xfrm>
            <a:off x="1431577" y="2027646"/>
            <a:ext cx="1868936" cy="1755063"/>
          </a:xfrm>
        </p:spPr>
        <p:txBody>
          <a:bodyPr/>
          <a:lstStyle/>
          <a:p>
            <a:pPr marL="0" indent="0">
              <a:buNone/>
            </a:pPr>
            <a:r>
              <a:rPr lang="en-GB" sz="1800" dirty="0"/>
              <a:t>STATUS</a:t>
            </a:r>
          </a:p>
          <a:p>
            <a:pPr marL="0" indent="0">
              <a:buNone/>
            </a:pPr>
            <a:r>
              <a:rPr lang="en-GB" sz="1800" dirty="0"/>
              <a:t>Columns identifying the different processing stages</a:t>
            </a:r>
          </a:p>
          <a:p>
            <a:pPr marL="0" indent="0">
              <a:buNone/>
            </a:pPr>
            <a:endParaRPr lang="en-GB" dirty="0"/>
          </a:p>
        </p:txBody>
      </p:sp>
      <p:grpSp>
        <p:nvGrpSpPr>
          <p:cNvPr id="4" name="object 3">
            <a:extLst>
              <a:ext uri="{FF2B5EF4-FFF2-40B4-BE49-F238E27FC236}">
                <a16:creationId xmlns:a16="http://schemas.microsoft.com/office/drawing/2014/main" id="{5B532F54-183A-6229-90E1-EA9AA4784C7B}"/>
              </a:ext>
            </a:extLst>
          </p:cNvPr>
          <p:cNvGrpSpPr/>
          <p:nvPr/>
        </p:nvGrpSpPr>
        <p:grpSpPr>
          <a:xfrm>
            <a:off x="2958609" y="2363629"/>
            <a:ext cx="6274782" cy="3274875"/>
            <a:chOff x="1280670" y="1443225"/>
            <a:chExt cx="6274782" cy="3274875"/>
          </a:xfrm>
        </p:grpSpPr>
        <p:pic>
          <p:nvPicPr>
            <p:cNvPr id="6" name="object 4">
              <a:extLst>
                <a:ext uri="{FF2B5EF4-FFF2-40B4-BE49-F238E27FC236}">
                  <a16:creationId xmlns:a16="http://schemas.microsoft.com/office/drawing/2014/main" id="{1F760864-F9CD-BF5D-630A-6969A3779094}"/>
                </a:ext>
              </a:extLst>
            </p:cNvPr>
            <p:cNvPicPr/>
            <p:nvPr/>
          </p:nvPicPr>
          <p:blipFill>
            <a:blip r:embed="rId2" cstate="print"/>
            <a:stretch>
              <a:fillRect/>
            </a:stretch>
          </p:blipFill>
          <p:spPr>
            <a:xfrm>
              <a:off x="1825449" y="1443225"/>
              <a:ext cx="5493102" cy="3274875"/>
            </a:xfrm>
            <a:prstGeom prst="rect">
              <a:avLst/>
            </a:prstGeom>
          </p:spPr>
        </p:pic>
        <p:sp>
          <p:nvSpPr>
            <p:cNvPr id="7" name="object 5">
              <a:extLst>
                <a:ext uri="{FF2B5EF4-FFF2-40B4-BE49-F238E27FC236}">
                  <a16:creationId xmlns:a16="http://schemas.microsoft.com/office/drawing/2014/main" id="{D54399F8-A2CB-6D84-CB71-90CA6CD7580E}"/>
                </a:ext>
              </a:extLst>
            </p:cNvPr>
            <p:cNvSpPr/>
            <p:nvPr/>
          </p:nvSpPr>
          <p:spPr>
            <a:xfrm>
              <a:off x="1501098" y="1933891"/>
              <a:ext cx="500572" cy="231223"/>
            </a:xfrm>
            <a:custGeom>
              <a:avLst/>
              <a:gdLst/>
              <a:ahLst/>
              <a:cxnLst/>
              <a:rect l="l" t="t" r="r" b="b"/>
              <a:pathLst>
                <a:path w="379094" h="180339">
                  <a:moveTo>
                    <a:pt x="0" y="0"/>
                  </a:moveTo>
                  <a:lnTo>
                    <a:pt x="378872" y="180123"/>
                  </a:lnTo>
                </a:path>
              </a:pathLst>
            </a:custGeom>
            <a:ln w="19049">
              <a:solidFill>
                <a:srgbClr val="202729"/>
              </a:solidFill>
            </a:ln>
          </p:spPr>
          <p:txBody>
            <a:bodyPr wrap="square" lIns="0" tIns="0" rIns="0" bIns="0" rtlCol="0"/>
            <a:lstStyle/>
            <a:p>
              <a:endParaRPr/>
            </a:p>
          </p:txBody>
        </p:sp>
        <p:pic>
          <p:nvPicPr>
            <p:cNvPr id="8" name="object 6">
              <a:extLst>
                <a:ext uri="{FF2B5EF4-FFF2-40B4-BE49-F238E27FC236}">
                  <a16:creationId xmlns:a16="http://schemas.microsoft.com/office/drawing/2014/main" id="{09B51CAD-9452-EE46-B7A8-2E7E906CDF2A}"/>
                </a:ext>
              </a:extLst>
            </p:cNvPr>
            <p:cNvPicPr/>
            <p:nvPr/>
          </p:nvPicPr>
          <p:blipFill>
            <a:blip r:embed="rId3" cstate="print"/>
            <a:stretch>
              <a:fillRect/>
            </a:stretch>
          </p:blipFill>
          <p:spPr>
            <a:xfrm>
              <a:off x="1978411" y="2126955"/>
              <a:ext cx="110636" cy="84586"/>
            </a:xfrm>
            <a:prstGeom prst="rect">
              <a:avLst/>
            </a:prstGeom>
          </p:spPr>
        </p:pic>
        <p:sp>
          <p:nvSpPr>
            <p:cNvPr id="9" name="object 7">
              <a:extLst>
                <a:ext uri="{FF2B5EF4-FFF2-40B4-BE49-F238E27FC236}">
                  <a16:creationId xmlns:a16="http://schemas.microsoft.com/office/drawing/2014/main" id="{71F62594-F3ED-1E1C-6E34-B61E709BF1AE}"/>
                </a:ext>
              </a:extLst>
            </p:cNvPr>
            <p:cNvSpPr/>
            <p:nvPr/>
          </p:nvSpPr>
          <p:spPr>
            <a:xfrm>
              <a:off x="1280670" y="3189315"/>
              <a:ext cx="892049" cy="1171581"/>
            </a:xfrm>
            <a:custGeom>
              <a:avLst/>
              <a:gdLst/>
              <a:ahLst/>
              <a:cxnLst/>
              <a:rect l="l" t="t" r="r" b="b"/>
              <a:pathLst>
                <a:path w="423544" h="762000">
                  <a:moveTo>
                    <a:pt x="0" y="761383"/>
                  </a:moveTo>
                  <a:lnTo>
                    <a:pt x="422990" y="0"/>
                  </a:lnTo>
                </a:path>
              </a:pathLst>
            </a:custGeom>
            <a:ln w="19049">
              <a:solidFill>
                <a:srgbClr val="202729"/>
              </a:solidFill>
            </a:ln>
          </p:spPr>
          <p:txBody>
            <a:bodyPr wrap="square" lIns="0" tIns="0" rIns="0" bIns="0" rtlCol="0"/>
            <a:lstStyle/>
            <a:p>
              <a:endParaRPr/>
            </a:p>
          </p:txBody>
        </p:sp>
        <p:pic>
          <p:nvPicPr>
            <p:cNvPr id="10" name="object 8">
              <a:extLst>
                <a:ext uri="{FF2B5EF4-FFF2-40B4-BE49-F238E27FC236}">
                  <a16:creationId xmlns:a16="http://schemas.microsoft.com/office/drawing/2014/main" id="{235700DA-BFFC-10C8-2506-35AD98C980AD}"/>
                </a:ext>
              </a:extLst>
            </p:cNvPr>
            <p:cNvPicPr/>
            <p:nvPr/>
          </p:nvPicPr>
          <p:blipFill>
            <a:blip r:embed="rId4" cstate="print"/>
            <a:stretch>
              <a:fillRect/>
            </a:stretch>
          </p:blipFill>
          <p:spPr>
            <a:xfrm>
              <a:off x="2135135" y="3104219"/>
              <a:ext cx="88539" cy="109902"/>
            </a:xfrm>
            <a:prstGeom prst="rect">
              <a:avLst/>
            </a:prstGeom>
          </p:spPr>
        </p:pic>
        <p:sp>
          <p:nvSpPr>
            <p:cNvPr id="11" name="object 9">
              <a:extLst>
                <a:ext uri="{FF2B5EF4-FFF2-40B4-BE49-F238E27FC236}">
                  <a16:creationId xmlns:a16="http://schemas.microsoft.com/office/drawing/2014/main" id="{B484DA8B-6A68-A806-24F1-AAC6FD748536}"/>
                </a:ext>
              </a:extLst>
            </p:cNvPr>
            <p:cNvSpPr/>
            <p:nvPr/>
          </p:nvSpPr>
          <p:spPr>
            <a:xfrm>
              <a:off x="6745192" y="3106990"/>
              <a:ext cx="810260" cy="431165"/>
            </a:xfrm>
            <a:custGeom>
              <a:avLst/>
              <a:gdLst/>
              <a:ahLst/>
              <a:cxnLst/>
              <a:rect l="l" t="t" r="r" b="b"/>
              <a:pathLst>
                <a:path w="810259" h="431164">
                  <a:moveTo>
                    <a:pt x="810181" y="430834"/>
                  </a:moveTo>
                  <a:lnTo>
                    <a:pt x="0" y="0"/>
                  </a:lnTo>
                </a:path>
              </a:pathLst>
            </a:custGeom>
            <a:ln w="19049">
              <a:solidFill>
                <a:srgbClr val="202729"/>
              </a:solidFill>
            </a:ln>
          </p:spPr>
          <p:txBody>
            <a:bodyPr wrap="square" lIns="0" tIns="0" rIns="0" bIns="0" rtlCol="0"/>
            <a:lstStyle/>
            <a:p>
              <a:endParaRPr/>
            </a:p>
          </p:txBody>
        </p:sp>
        <p:pic>
          <p:nvPicPr>
            <p:cNvPr id="12" name="object 10">
              <a:extLst>
                <a:ext uri="{FF2B5EF4-FFF2-40B4-BE49-F238E27FC236}">
                  <a16:creationId xmlns:a16="http://schemas.microsoft.com/office/drawing/2014/main" id="{1E4C8414-E70B-B0A4-7EAD-7E3EEA571632}"/>
                </a:ext>
              </a:extLst>
            </p:cNvPr>
            <p:cNvPicPr/>
            <p:nvPr/>
          </p:nvPicPr>
          <p:blipFill>
            <a:blip r:embed="rId5" cstate="print"/>
            <a:stretch>
              <a:fillRect/>
            </a:stretch>
          </p:blipFill>
          <p:spPr>
            <a:xfrm>
              <a:off x="6659338" y="3056875"/>
              <a:ext cx="110152" cy="87421"/>
            </a:xfrm>
            <a:prstGeom prst="rect">
              <a:avLst/>
            </a:prstGeom>
          </p:spPr>
        </p:pic>
      </p:grpSp>
      <p:sp>
        <p:nvSpPr>
          <p:cNvPr id="13" name="Segnaposto contenuto 2">
            <a:extLst>
              <a:ext uri="{FF2B5EF4-FFF2-40B4-BE49-F238E27FC236}">
                <a16:creationId xmlns:a16="http://schemas.microsoft.com/office/drawing/2014/main" id="{9DDD50F8-0B8D-C22B-34E8-80020B63F29F}"/>
              </a:ext>
            </a:extLst>
          </p:cNvPr>
          <p:cNvSpPr txBox="1">
            <a:spLocks/>
          </p:cNvSpPr>
          <p:nvPr/>
        </p:nvSpPr>
        <p:spPr>
          <a:xfrm>
            <a:off x="1072732" y="4458559"/>
            <a:ext cx="1868936" cy="175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CARD</a:t>
            </a:r>
          </a:p>
          <a:p>
            <a:pPr marL="0" indent="0">
              <a:buFont typeface="Arial" panose="020B0604020202020204" pitchFamily="34" charset="0"/>
              <a:buNone/>
            </a:pPr>
            <a:r>
              <a:rPr lang="en-GB" sz="1800" dirty="0"/>
              <a:t>Description of a portion of the work, also called Task, or Issue</a:t>
            </a:r>
          </a:p>
          <a:p>
            <a:pPr marL="0" indent="0">
              <a:buFont typeface="Arial" panose="020B0604020202020204" pitchFamily="34" charset="0"/>
              <a:buNone/>
            </a:pPr>
            <a:endParaRPr lang="en-GB" dirty="0"/>
          </a:p>
        </p:txBody>
      </p:sp>
      <p:sp>
        <p:nvSpPr>
          <p:cNvPr id="14" name="Segnaposto contenuto 2">
            <a:extLst>
              <a:ext uri="{FF2B5EF4-FFF2-40B4-BE49-F238E27FC236}">
                <a16:creationId xmlns:a16="http://schemas.microsoft.com/office/drawing/2014/main" id="{9ED066B1-3BFA-D090-1D45-7E547DF75A47}"/>
              </a:ext>
            </a:extLst>
          </p:cNvPr>
          <p:cNvSpPr txBox="1">
            <a:spLocks/>
          </p:cNvSpPr>
          <p:nvPr/>
        </p:nvSpPr>
        <p:spPr>
          <a:xfrm>
            <a:off x="9388313" y="3977279"/>
            <a:ext cx="1868936" cy="175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CARD TYPE</a:t>
            </a:r>
          </a:p>
          <a:p>
            <a:pPr marL="0" indent="0">
              <a:buFont typeface="Arial" panose="020B0604020202020204" pitchFamily="34" charset="0"/>
              <a:buNone/>
            </a:pPr>
            <a:r>
              <a:rPr lang="en-GB" sz="1800" dirty="0"/>
              <a:t>Identification of different task categories</a:t>
            </a:r>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2112793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B940F-EF45-A66F-6B02-F6DB8584275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C9FD9B9-288E-7262-B288-67671DB1EC6B}"/>
              </a:ext>
            </a:extLst>
          </p:cNvPr>
          <p:cNvSpPr>
            <a:spLocks noGrp="1"/>
          </p:cNvSpPr>
          <p:nvPr>
            <p:ph type="title"/>
          </p:nvPr>
        </p:nvSpPr>
        <p:spPr/>
        <p:txBody>
          <a:bodyPr/>
          <a:lstStyle/>
          <a:p>
            <a:r>
              <a:rPr lang="en-GB" dirty="0"/>
              <a:t>Features of the Kanban board</a:t>
            </a:r>
          </a:p>
        </p:txBody>
      </p:sp>
      <p:sp>
        <p:nvSpPr>
          <p:cNvPr id="3" name="Segnaposto contenuto 2">
            <a:extLst>
              <a:ext uri="{FF2B5EF4-FFF2-40B4-BE49-F238E27FC236}">
                <a16:creationId xmlns:a16="http://schemas.microsoft.com/office/drawing/2014/main" id="{416D0C28-EA83-111D-D348-AACBB2FF9C94}"/>
              </a:ext>
            </a:extLst>
          </p:cNvPr>
          <p:cNvSpPr>
            <a:spLocks noGrp="1"/>
          </p:cNvSpPr>
          <p:nvPr>
            <p:ph idx="1"/>
          </p:nvPr>
        </p:nvSpPr>
        <p:spPr/>
        <p:txBody>
          <a:bodyPr/>
          <a:lstStyle/>
          <a:p>
            <a:r>
              <a:rPr lang="en-GB" dirty="0"/>
              <a:t>A Kanban board monitors the ﬂow of the process by limiting the number of ongoing work activities.</a:t>
            </a:r>
          </a:p>
          <a:p>
            <a:r>
              <a:rPr lang="en-GB" dirty="0"/>
              <a:t>The number of ongoing activities is small enough to avoid unimportant tasks, but large enough to reduce idle personnel.</a:t>
            </a:r>
          </a:p>
          <a:p>
            <a:endParaRPr lang="en-GB" dirty="0"/>
          </a:p>
          <a:p>
            <a:pPr marL="0" indent="0">
              <a:buNone/>
            </a:pPr>
            <a:r>
              <a:rPr lang="en-GB" dirty="0"/>
              <a:t>Kanban is like a basketball game: a completed activity equals one point and the team tries to minimise the time between shots.</a:t>
            </a:r>
          </a:p>
          <a:p>
            <a:endParaRPr lang="en-GB" dirty="0"/>
          </a:p>
        </p:txBody>
      </p:sp>
    </p:spTree>
    <p:extLst>
      <p:ext uri="{BB962C8B-B14F-4D97-AF65-F5344CB8AC3E}">
        <p14:creationId xmlns:p14="http://schemas.microsoft.com/office/powerpoint/2010/main" val="2717162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19969-C9C5-4ADE-FD51-005DF90F111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7058437-C569-E9D7-2744-B28D8D8EFC69}"/>
              </a:ext>
            </a:extLst>
          </p:cNvPr>
          <p:cNvSpPr>
            <a:spLocks noGrp="1"/>
          </p:cNvSpPr>
          <p:nvPr>
            <p:ph type="title"/>
          </p:nvPr>
        </p:nvSpPr>
        <p:spPr/>
        <p:txBody>
          <a:bodyPr/>
          <a:lstStyle/>
          <a:p>
            <a:r>
              <a:rPr lang="en-GB" dirty="0"/>
              <a:t>Features of the Scrum board</a:t>
            </a:r>
          </a:p>
        </p:txBody>
      </p:sp>
      <p:sp>
        <p:nvSpPr>
          <p:cNvPr id="3" name="Segnaposto contenuto 2">
            <a:extLst>
              <a:ext uri="{FF2B5EF4-FFF2-40B4-BE49-F238E27FC236}">
                <a16:creationId xmlns:a16="http://schemas.microsoft.com/office/drawing/2014/main" id="{11F9F9C2-8B90-E32F-008F-3F4865F009FB}"/>
              </a:ext>
            </a:extLst>
          </p:cNvPr>
          <p:cNvSpPr>
            <a:spLocks noGrp="1"/>
          </p:cNvSpPr>
          <p:nvPr>
            <p:ph idx="1"/>
          </p:nvPr>
        </p:nvSpPr>
        <p:spPr/>
        <p:txBody>
          <a:bodyPr/>
          <a:lstStyle/>
          <a:p>
            <a:r>
              <a:rPr lang="en-GB" dirty="0"/>
              <a:t>A Scrum board tracks the work done within fixed duration cycles, called 'Sprints'. A Sprint is a short, consistent and repetitive period of time.</a:t>
            </a:r>
          </a:p>
          <a:p>
            <a:r>
              <a:rPr lang="en-GB" dirty="0"/>
              <a:t>The length of the Sprint is short enough to keep the team focused, but long enough to provide an appreciable increment of work for the customer.</a:t>
            </a:r>
          </a:p>
          <a:p>
            <a:endParaRPr lang="en-GB" dirty="0"/>
          </a:p>
          <a:p>
            <a:pPr marL="0" indent="0">
              <a:buNone/>
            </a:pPr>
            <a:r>
              <a:rPr lang="en-GB" dirty="0"/>
              <a:t>Scrum is like an exam at university: you have to complete a series of exercises in a certain time period, within which no other activities are allowed.</a:t>
            </a:r>
          </a:p>
          <a:p>
            <a:endParaRPr lang="en-GB" dirty="0"/>
          </a:p>
        </p:txBody>
      </p:sp>
    </p:spTree>
    <p:extLst>
      <p:ext uri="{BB962C8B-B14F-4D97-AF65-F5344CB8AC3E}">
        <p14:creationId xmlns:p14="http://schemas.microsoft.com/office/powerpoint/2010/main" val="1712352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818CF-2083-CEB5-5E54-F7E718C1111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3C28DF-3180-C0F9-69D1-4D687C7AF99C}"/>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40925557-18C5-1A62-AD47-72295A4DE21D}"/>
              </a:ext>
            </a:extLst>
          </p:cNvPr>
          <p:cNvSpPr>
            <a:spLocks noGrp="1"/>
          </p:cNvSpPr>
          <p:nvPr>
            <p:ph idx="1"/>
          </p:nvPr>
        </p:nvSpPr>
        <p:spPr>
          <a:xfrm>
            <a:off x="838200" y="1782896"/>
            <a:ext cx="10515600" cy="4351338"/>
          </a:xfrm>
        </p:spPr>
        <p:txBody>
          <a:bodyPr/>
          <a:lstStyle/>
          <a:p>
            <a:pPr marL="0" indent="0">
              <a:buNone/>
            </a:pPr>
            <a:r>
              <a:rPr lang="en-GB" dirty="0"/>
              <a:t>Work in progress limits</a:t>
            </a:r>
          </a:p>
          <a:p>
            <a:endParaRPr lang="en-GB" dirty="0"/>
          </a:p>
        </p:txBody>
      </p:sp>
      <p:pic>
        <p:nvPicPr>
          <p:cNvPr id="12" name="object 2">
            <a:extLst>
              <a:ext uri="{FF2B5EF4-FFF2-40B4-BE49-F238E27FC236}">
                <a16:creationId xmlns:a16="http://schemas.microsoft.com/office/drawing/2014/main" id="{76A608AD-348B-1C4A-162F-265538379E99}"/>
              </a:ext>
            </a:extLst>
          </p:cNvPr>
          <p:cNvPicPr/>
          <p:nvPr/>
        </p:nvPicPr>
        <p:blipFill>
          <a:blip r:embed="rId2" cstate="print"/>
          <a:stretch>
            <a:fillRect/>
          </a:stretch>
        </p:blipFill>
        <p:spPr>
          <a:xfrm>
            <a:off x="1089367" y="3197881"/>
            <a:ext cx="5986551" cy="2852541"/>
          </a:xfrm>
          <a:prstGeom prst="rect">
            <a:avLst/>
          </a:prstGeom>
        </p:spPr>
      </p:pic>
      <p:sp>
        <p:nvSpPr>
          <p:cNvPr id="15" name="object 5">
            <a:extLst>
              <a:ext uri="{FF2B5EF4-FFF2-40B4-BE49-F238E27FC236}">
                <a16:creationId xmlns:a16="http://schemas.microsoft.com/office/drawing/2014/main" id="{02BF209D-7E84-5D46-BEA8-3B4D202530FA}"/>
              </a:ext>
            </a:extLst>
          </p:cNvPr>
          <p:cNvSpPr txBox="1"/>
          <p:nvPr/>
        </p:nvSpPr>
        <p:spPr>
          <a:xfrm>
            <a:off x="6066268" y="2837775"/>
            <a:ext cx="1009650"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KANBAN</a:t>
            </a:r>
            <a:endParaRPr sz="1200" dirty="0">
              <a:latin typeface="Bahnschrift SemiLight" panose="020B0502040204020203" pitchFamily="34" charset="0"/>
              <a:cs typeface="Trebuchet MS"/>
            </a:endParaRPr>
          </a:p>
        </p:txBody>
      </p:sp>
      <p:sp>
        <p:nvSpPr>
          <p:cNvPr id="20" name="object 5">
            <a:extLst>
              <a:ext uri="{FF2B5EF4-FFF2-40B4-BE49-F238E27FC236}">
                <a16:creationId xmlns:a16="http://schemas.microsoft.com/office/drawing/2014/main" id="{64492905-579E-E110-3221-B11136F4CA1F}"/>
              </a:ext>
            </a:extLst>
          </p:cNvPr>
          <p:cNvSpPr txBox="1"/>
          <p:nvPr/>
        </p:nvSpPr>
        <p:spPr>
          <a:xfrm>
            <a:off x="1089367" y="2837775"/>
            <a:ext cx="1009650"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SCRUM</a:t>
            </a:r>
            <a:endParaRPr sz="1200" dirty="0">
              <a:latin typeface="Bahnschrift SemiLight" panose="020B0502040204020203" pitchFamily="34" charset="0"/>
              <a:cs typeface="Trebuchet MS"/>
            </a:endParaRPr>
          </a:p>
        </p:txBody>
      </p:sp>
      <p:sp>
        <p:nvSpPr>
          <p:cNvPr id="21" name="object 3">
            <a:extLst>
              <a:ext uri="{FF2B5EF4-FFF2-40B4-BE49-F238E27FC236}">
                <a16:creationId xmlns:a16="http://schemas.microsoft.com/office/drawing/2014/main" id="{CDD44E7D-9FB6-6546-1A76-57B73BB267CE}"/>
              </a:ext>
            </a:extLst>
          </p:cNvPr>
          <p:cNvSpPr txBox="1"/>
          <p:nvPr/>
        </p:nvSpPr>
        <p:spPr>
          <a:xfrm>
            <a:off x="8073941" y="1996886"/>
            <a:ext cx="2683510" cy="4229556"/>
          </a:xfrm>
          <a:prstGeom prst="rect">
            <a:avLst/>
          </a:prstGeom>
          <a:solidFill>
            <a:srgbClr val="DC56F3">
              <a:alpha val="40000"/>
            </a:srgb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Scrum limits the WIP per iteration. The team must commit to the number of tasks in the Sprint. Nothing prevents having all cards in the "In Progress" status simultaneously.</a:t>
            </a:r>
          </a:p>
          <a:p>
            <a:pPr marL="265430" marR="192405" indent="-187325">
              <a:lnSpc>
                <a:spcPct val="114599"/>
              </a:lnSpc>
              <a:buFont typeface="Arial"/>
              <a:buChar char="●"/>
              <a:tabLst>
                <a:tab pos="265430" algn="l"/>
              </a:tabLst>
            </a:pPr>
            <a:endParaRPr lang="en-GB" sz="1200" dirty="0">
              <a:solidFill>
                <a:srgbClr val="434343"/>
              </a:solidFill>
              <a:latin typeface="Bahnschrift SemiLight" panose="020B0502040204020203" pitchFamily="34" charset="0"/>
              <a:cs typeface="Trebuchet MS"/>
            </a:endParaRPr>
          </a:p>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Kanban limits the WIP per status. The number "5" in the "In Progress" column means that there should be no more than 5 cards in that workflow status.</a:t>
            </a:r>
          </a:p>
          <a:p>
            <a:pPr marL="249555" marR="192405" indent="-171450">
              <a:lnSpc>
                <a:spcPct val="114599"/>
              </a:lnSpc>
              <a:buFont typeface="Arial" panose="020B0604020202020204" pitchFamily="34" charset="0"/>
              <a:buChar char="•"/>
              <a:tabLst>
                <a:tab pos="265430" algn="l"/>
              </a:tabLst>
            </a:pPr>
            <a:endParaRPr lang="en-GB" sz="1200" dirty="0">
              <a:solidFill>
                <a:srgbClr val="434343"/>
              </a:solidFill>
              <a:latin typeface="Bahnschrift SemiLight" panose="020B0502040204020203" pitchFamily="34" charset="0"/>
              <a:cs typeface="Trebuchet MS"/>
            </a:endParaRPr>
          </a:p>
          <a:p>
            <a:pPr marL="78105" marR="192405">
              <a:lnSpc>
                <a:spcPct val="114599"/>
              </a:lnSpc>
              <a:tabLst>
                <a:tab pos="265430" algn="l"/>
              </a:tabLst>
            </a:pPr>
            <a:r>
              <a:rPr lang="en-GB" sz="1200" dirty="0">
                <a:solidFill>
                  <a:srgbClr val="434343"/>
                </a:solidFill>
                <a:latin typeface="Bahnschrift SemiLight" panose="020B0502040204020203" pitchFamily="34" charset="0"/>
                <a:cs typeface="Trebuchet MS"/>
              </a:rPr>
              <a:t>Work In Process: a term used to indicate the number of parts (or batches) processed simultaneously within a production system. This is the material leaving one stage of the process waiting to be processed by the next.</a:t>
            </a:r>
          </a:p>
        </p:txBody>
      </p:sp>
    </p:spTree>
    <p:extLst>
      <p:ext uri="{BB962C8B-B14F-4D97-AF65-F5344CB8AC3E}">
        <p14:creationId xmlns:p14="http://schemas.microsoft.com/office/powerpoint/2010/main" val="2329139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99B83-AB19-E5D6-BE19-6A966540BB5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BE90B75-407E-6989-62A7-E17CC6155A2D}"/>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003E3607-8B3E-41B6-045C-C9BBC61A7368}"/>
              </a:ext>
            </a:extLst>
          </p:cNvPr>
          <p:cNvSpPr>
            <a:spLocks noGrp="1"/>
          </p:cNvSpPr>
          <p:nvPr>
            <p:ph idx="1"/>
          </p:nvPr>
        </p:nvSpPr>
        <p:spPr>
          <a:xfrm>
            <a:off x="838200" y="1782896"/>
            <a:ext cx="10515600" cy="4351338"/>
          </a:xfrm>
        </p:spPr>
        <p:txBody>
          <a:bodyPr/>
          <a:lstStyle/>
          <a:p>
            <a:pPr marL="0" indent="0">
              <a:buNone/>
            </a:pPr>
            <a:r>
              <a:rPr lang="en-GB" dirty="0"/>
              <a:t>Owners</a:t>
            </a:r>
          </a:p>
        </p:txBody>
      </p:sp>
      <p:sp>
        <p:nvSpPr>
          <p:cNvPr id="14" name="object 3">
            <a:extLst>
              <a:ext uri="{FF2B5EF4-FFF2-40B4-BE49-F238E27FC236}">
                <a16:creationId xmlns:a16="http://schemas.microsoft.com/office/drawing/2014/main" id="{4505DF12-2418-D0F3-EA1A-832BE2BC3750}"/>
              </a:ext>
            </a:extLst>
          </p:cNvPr>
          <p:cNvSpPr txBox="1"/>
          <p:nvPr/>
        </p:nvSpPr>
        <p:spPr>
          <a:xfrm>
            <a:off x="8022666" y="2837775"/>
            <a:ext cx="2683510" cy="2318263"/>
          </a:xfrm>
          <a:prstGeom prst="rect">
            <a:avLst/>
          </a:prstGeom>
          <a:solidFill>
            <a:srgbClr val="DC56F3">
              <a:alpha val="40000"/>
            </a:srgb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In Scrum, the board is always 'owned' by a single Scrum team (= cross-functional group of people with all the necessary skills to successfully complete each Sprint activity).</a:t>
            </a:r>
          </a:p>
          <a:p>
            <a:pPr marL="249555" marR="192405" indent="-171450">
              <a:lnSpc>
                <a:spcPct val="114599"/>
              </a:lnSpc>
              <a:buFont typeface="Arial" panose="020B0604020202020204" pitchFamily="34" charset="0"/>
              <a:buChar char="•"/>
              <a:tabLst>
                <a:tab pos="265430" algn="l"/>
              </a:tabLst>
            </a:pPr>
            <a:endParaRPr lang="en-GB" sz="1200" dirty="0">
              <a:solidFill>
                <a:srgbClr val="434343"/>
              </a:solidFill>
              <a:latin typeface="Bahnschrift SemiLight" panose="020B0502040204020203" pitchFamily="34" charset="0"/>
              <a:cs typeface="Trebuchet MS"/>
            </a:endParaRPr>
          </a:p>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Kanban board does not need to be owned by a specific team since it is mostly dedicated to a (monofunctional) workflow.</a:t>
            </a:r>
          </a:p>
        </p:txBody>
      </p:sp>
      <p:sp>
        <p:nvSpPr>
          <p:cNvPr id="15" name="object 5">
            <a:extLst>
              <a:ext uri="{FF2B5EF4-FFF2-40B4-BE49-F238E27FC236}">
                <a16:creationId xmlns:a16="http://schemas.microsoft.com/office/drawing/2014/main" id="{9EB7A3D6-013D-BFAE-2A11-088E10938913}"/>
              </a:ext>
            </a:extLst>
          </p:cNvPr>
          <p:cNvSpPr txBox="1"/>
          <p:nvPr/>
        </p:nvSpPr>
        <p:spPr>
          <a:xfrm>
            <a:off x="6066268" y="2837775"/>
            <a:ext cx="1009650"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KANBAN</a:t>
            </a:r>
            <a:endParaRPr sz="1200" dirty="0">
              <a:latin typeface="Bahnschrift SemiLight" panose="020B0502040204020203" pitchFamily="34" charset="0"/>
              <a:cs typeface="Trebuchet MS"/>
            </a:endParaRPr>
          </a:p>
        </p:txBody>
      </p:sp>
      <p:sp>
        <p:nvSpPr>
          <p:cNvPr id="20" name="object 5">
            <a:extLst>
              <a:ext uri="{FF2B5EF4-FFF2-40B4-BE49-F238E27FC236}">
                <a16:creationId xmlns:a16="http://schemas.microsoft.com/office/drawing/2014/main" id="{576C5162-C5D9-4A2B-76C8-FB5AEA1A29DA}"/>
              </a:ext>
            </a:extLst>
          </p:cNvPr>
          <p:cNvSpPr txBox="1"/>
          <p:nvPr/>
        </p:nvSpPr>
        <p:spPr>
          <a:xfrm>
            <a:off x="1089367" y="2837775"/>
            <a:ext cx="1009650"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SCRUM</a:t>
            </a:r>
            <a:endParaRPr sz="1200" dirty="0">
              <a:latin typeface="Bahnschrift SemiLight" panose="020B0502040204020203" pitchFamily="34" charset="0"/>
              <a:cs typeface="Trebuchet MS"/>
            </a:endParaRPr>
          </a:p>
        </p:txBody>
      </p:sp>
      <p:pic>
        <p:nvPicPr>
          <p:cNvPr id="4" name="object 2">
            <a:extLst>
              <a:ext uri="{FF2B5EF4-FFF2-40B4-BE49-F238E27FC236}">
                <a16:creationId xmlns:a16="http://schemas.microsoft.com/office/drawing/2014/main" id="{6CFCC73B-0B92-B47D-E6FF-DEE182299ED8}"/>
              </a:ext>
            </a:extLst>
          </p:cNvPr>
          <p:cNvPicPr/>
          <p:nvPr/>
        </p:nvPicPr>
        <p:blipFill>
          <a:blip r:embed="rId2" cstate="print"/>
          <a:stretch>
            <a:fillRect/>
          </a:stretch>
        </p:blipFill>
        <p:spPr>
          <a:xfrm>
            <a:off x="1089367" y="3203218"/>
            <a:ext cx="5986551" cy="2822052"/>
          </a:xfrm>
          <a:prstGeom prst="rect">
            <a:avLst/>
          </a:prstGeom>
        </p:spPr>
      </p:pic>
    </p:spTree>
    <p:extLst>
      <p:ext uri="{BB962C8B-B14F-4D97-AF65-F5344CB8AC3E}">
        <p14:creationId xmlns:p14="http://schemas.microsoft.com/office/powerpoint/2010/main" val="1622735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03129-B818-D930-5E01-03DADE7CA30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4F51E96-F425-7B85-A9B9-6191B72C12A3}"/>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8AD7FB12-2CBB-F283-FF1D-BB947FE89AED}"/>
              </a:ext>
            </a:extLst>
          </p:cNvPr>
          <p:cNvSpPr>
            <a:spLocks noGrp="1"/>
          </p:cNvSpPr>
          <p:nvPr>
            <p:ph idx="1"/>
          </p:nvPr>
        </p:nvSpPr>
        <p:spPr>
          <a:xfrm>
            <a:off x="838200" y="1782896"/>
            <a:ext cx="10515600" cy="4351338"/>
          </a:xfrm>
        </p:spPr>
        <p:txBody>
          <a:bodyPr/>
          <a:lstStyle/>
          <a:p>
            <a:pPr marL="0" indent="0">
              <a:buNone/>
            </a:pPr>
            <a:r>
              <a:rPr lang="en-GB" dirty="0"/>
              <a:t>Task devotion</a:t>
            </a:r>
          </a:p>
        </p:txBody>
      </p:sp>
      <p:sp>
        <p:nvSpPr>
          <p:cNvPr id="14" name="object 3">
            <a:extLst>
              <a:ext uri="{FF2B5EF4-FFF2-40B4-BE49-F238E27FC236}">
                <a16:creationId xmlns:a16="http://schemas.microsoft.com/office/drawing/2014/main" id="{93133B37-8C24-BDE6-0298-E55E218A3C6D}"/>
              </a:ext>
            </a:extLst>
          </p:cNvPr>
          <p:cNvSpPr txBox="1"/>
          <p:nvPr/>
        </p:nvSpPr>
        <p:spPr>
          <a:xfrm>
            <a:off x="8022666" y="2837775"/>
            <a:ext cx="2683510" cy="3592458"/>
          </a:xfrm>
          <a:prstGeom prst="rect">
            <a:avLst/>
          </a:prstGeom>
          <a:solidFill>
            <a:srgbClr val="DC56F3">
              <a:alpha val="40000"/>
            </a:srgb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In Scrum, the entire team converges on each task.</a:t>
            </a:r>
          </a:p>
          <a:p>
            <a:pPr marL="249555" marR="192405" indent="-171450">
              <a:lnSpc>
                <a:spcPct val="114599"/>
              </a:lnSpc>
              <a:buFont typeface="Arial" panose="020B0604020202020204" pitchFamily="34" charset="0"/>
              <a:buChar char="•"/>
              <a:tabLst>
                <a:tab pos="265430" algn="l"/>
              </a:tabLst>
            </a:pPr>
            <a:endParaRPr lang="en-GB" sz="1200" dirty="0">
              <a:solidFill>
                <a:srgbClr val="434343"/>
              </a:solidFill>
              <a:latin typeface="Bahnschrift SemiLight" panose="020B0502040204020203" pitchFamily="34" charset="0"/>
              <a:cs typeface="Trebuchet MS"/>
            </a:endParaRPr>
          </a:p>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In Kanban, each person is responsible for his or her own ﬂow of work. However, Kanban has a culture of scarce resources to help solve the so-called 'bottlenecks' → If one person has completed his or her task but there is something complicated in a column of the board (a bottleneck, in fact), he or she can choose whether to help his or her partner complete the task or take another task from the queue.</a:t>
            </a:r>
          </a:p>
        </p:txBody>
      </p:sp>
      <p:sp>
        <p:nvSpPr>
          <p:cNvPr id="15" name="object 5">
            <a:extLst>
              <a:ext uri="{FF2B5EF4-FFF2-40B4-BE49-F238E27FC236}">
                <a16:creationId xmlns:a16="http://schemas.microsoft.com/office/drawing/2014/main" id="{FA7F7621-28D0-8BE2-B4BD-913E2527849E}"/>
              </a:ext>
            </a:extLst>
          </p:cNvPr>
          <p:cNvSpPr txBox="1"/>
          <p:nvPr/>
        </p:nvSpPr>
        <p:spPr>
          <a:xfrm>
            <a:off x="6066268" y="2837775"/>
            <a:ext cx="1009650"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KANBAN</a:t>
            </a:r>
            <a:endParaRPr sz="1200" dirty="0">
              <a:latin typeface="Bahnschrift SemiLight" panose="020B0502040204020203" pitchFamily="34" charset="0"/>
              <a:cs typeface="Trebuchet MS"/>
            </a:endParaRPr>
          </a:p>
        </p:txBody>
      </p:sp>
      <p:sp>
        <p:nvSpPr>
          <p:cNvPr id="20" name="object 5">
            <a:extLst>
              <a:ext uri="{FF2B5EF4-FFF2-40B4-BE49-F238E27FC236}">
                <a16:creationId xmlns:a16="http://schemas.microsoft.com/office/drawing/2014/main" id="{B02B6D85-0E3E-C069-E1EA-DFD4023BEE72}"/>
              </a:ext>
            </a:extLst>
          </p:cNvPr>
          <p:cNvSpPr txBox="1"/>
          <p:nvPr/>
        </p:nvSpPr>
        <p:spPr>
          <a:xfrm>
            <a:off x="1089367" y="2837775"/>
            <a:ext cx="1009650"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SCRUM</a:t>
            </a:r>
            <a:endParaRPr sz="1200" dirty="0">
              <a:latin typeface="Bahnschrift SemiLight" panose="020B0502040204020203" pitchFamily="34" charset="0"/>
              <a:cs typeface="Trebuchet MS"/>
            </a:endParaRPr>
          </a:p>
        </p:txBody>
      </p:sp>
      <p:pic>
        <p:nvPicPr>
          <p:cNvPr id="4" name="object 4">
            <a:extLst>
              <a:ext uri="{FF2B5EF4-FFF2-40B4-BE49-F238E27FC236}">
                <a16:creationId xmlns:a16="http://schemas.microsoft.com/office/drawing/2014/main" id="{B8B943CA-1DA7-4EE3-1234-4B75184BBC57}"/>
              </a:ext>
            </a:extLst>
          </p:cNvPr>
          <p:cNvPicPr/>
          <p:nvPr/>
        </p:nvPicPr>
        <p:blipFill>
          <a:blip r:embed="rId2" cstate="print"/>
          <a:stretch>
            <a:fillRect/>
          </a:stretch>
        </p:blipFill>
        <p:spPr>
          <a:xfrm>
            <a:off x="1089367" y="3230136"/>
            <a:ext cx="5986551" cy="2904098"/>
          </a:xfrm>
          <a:prstGeom prst="rect">
            <a:avLst/>
          </a:prstGeom>
        </p:spPr>
      </p:pic>
    </p:spTree>
    <p:extLst>
      <p:ext uri="{BB962C8B-B14F-4D97-AF65-F5344CB8AC3E}">
        <p14:creationId xmlns:p14="http://schemas.microsoft.com/office/powerpoint/2010/main" val="2485088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BA5A9-CA39-8F54-6BD3-98964ACE201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531D4A-0ECC-C76E-1924-D615C17E81A5}"/>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FB1AEC88-C7F7-2AF2-6307-232E45758716}"/>
              </a:ext>
            </a:extLst>
          </p:cNvPr>
          <p:cNvSpPr>
            <a:spLocks noGrp="1"/>
          </p:cNvSpPr>
          <p:nvPr>
            <p:ph idx="1"/>
          </p:nvPr>
        </p:nvSpPr>
        <p:spPr>
          <a:xfrm>
            <a:off x="838200" y="1782896"/>
            <a:ext cx="10515600" cy="4351338"/>
          </a:xfrm>
        </p:spPr>
        <p:txBody>
          <a:bodyPr/>
          <a:lstStyle/>
          <a:p>
            <a:pPr marL="0" indent="0">
              <a:buNone/>
            </a:pPr>
            <a:r>
              <a:rPr lang="en-GB" dirty="0"/>
              <a:t>Changes within an iteration</a:t>
            </a:r>
          </a:p>
        </p:txBody>
      </p:sp>
      <p:sp>
        <p:nvSpPr>
          <p:cNvPr id="14" name="object 3">
            <a:extLst>
              <a:ext uri="{FF2B5EF4-FFF2-40B4-BE49-F238E27FC236}">
                <a16:creationId xmlns:a16="http://schemas.microsoft.com/office/drawing/2014/main" id="{850C9C11-618D-1D44-5324-44BA53E8E6AD}"/>
              </a:ext>
            </a:extLst>
          </p:cNvPr>
          <p:cNvSpPr txBox="1"/>
          <p:nvPr/>
        </p:nvSpPr>
        <p:spPr>
          <a:xfrm>
            <a:off x="8022666" y="2837775"/>
            <a:ext cx="2683510" cy="3167727"/>
          </a:xfrm>
          <a:prstGeom prst="rect">
            <a:avLst/>
          </a:prstGeom>
          <a:solidFill>
            <a:srgbClr val="DC56F3">
              <a:alpha val="40000"/>
            </a:srgb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In Scrum, the team should not add any new cards on the board during the Sprint. The number of cards is defined during the planning session, before the start of the iteration.</a:t>
            </a:r>
          </a:p>
          <a:p>
            <a:pPr marL="249555" marR="192405" indent="-171450">
              <a:lnSpc>
                <a:spcPct val="114599"/>
              </a:lnSpc>
              <a:buFont typeface="Arial" panose="020B0604020202020204" pitchFamily="34" charset="0"/>
              <a:buChar char="•"/>
              <a:tabLst>
                <a:tab pos="265430" algn="l"/>
              </a:tabLst>
            </a:pPr>
            <a:endParaRPr lang="en-GB" sz="1200" dirty="0">
              <a:solidFill>
                <a:srgbClr val="434343"/>
              </a:solidFill>
              <a:latin typeface="Bahnschrift SemiLight" panose="020B0502040204020203" pitchFamily="34" charset="0"/>
              <a:cs typeface="Trebuchet MS"/>
            </a:endParaRPr>
          </a:p>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On the other hand, a Kanban board can be changed at any time; the only limitation concerns ongoing activities → As soon as a card moves from 'In Progress' to 'Done', capacity is freed up to be used for a new activity/card (continuous flow).</a:t>
            </a:r>
          </a:p>
        </p:txBody>
      </p:sp>
      <p:sp>
        <p:nvSpPr>
          <p:cNvPr id="15" name="object 5">
            <a:extLst>
              <a:ext uri="{FF2B5EF4-FFF2-40B4-BE49-F238E27FC236}">
                <a16:creationId xmlns:a16="http://schemas.microsoft.com/office/drawing/2014/main" id="{0D5FD92D-C606-1117-E8A4-92E80CBA448A}"/>
              </a:ext>
            </a:extLst>
          </p:cNvPr>
          <p:cNvSpPr txBox="1"/>
          <p:nvPr/>
        </p:nvSpPr>
        <p:spPr>
          <a:xfrm>
            <a:off x="6066268" y="2837775"/>
            <a:ext cx="1009650"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KANBAN</a:t>
            </a:r>
            <a:endParaRPr sz="1200" dirty="0">
              <a:latin typeface="Bahnschrift SemiLight" panose="020B0502040204020203" pitchFamily="34" charset="0"/>
              <a:cs typeface="Trebuchet MS"/>
            </a:endParaRPr>
          </a:p>
        </p:txBody>
      </p:sp>
      <p:sp>
        <p:nvSpPr>
          <p:cNvPr id="20" name="object 5">
            <a:extLst>
              <a:ext uri="{FF2B5EF4-FFF2-40B4-BE49-F238E27FC236}">
                <a16:creationId xmlns:a16="http://schemas.microsoft.com/office/drawing/2014/main" id="{06DB9781-09C3-9245-B567-9D1D26AB0651}"/>
              </a:ext>
            </a:extLst>
          </p:cNvPr>
          <p:cNvSpPr txBox="1"/>
          <p:nvPr/>
        </p:nvSpPr>
        <p:spPr>
          <a:xfrm>
            <a:off x="1089367" y="2837775"/>
            <a:ext cx="1009650"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SCRUM</a:t>
            </a:r>
            <a:endParaRPr sz="1200" dirty="0">
              <a:latin typeface="Bahnschrift SemiLight" panose="020B0502040204020203" pitchFamily="34" charset="0"/>
              <a:cs typeface="Trebuchet MS"/>
            </a:endParaRPr>
          </a:p>
        </p:txBody>
      </p:sp>
      <p:pic>
        <p:nvPicPr>
          <p:cNvPr id="5" name="object 2">
            <a:extLst>
              <a:ext uri="{FF2B5EF4-FFF2-40B4-BE49-F238E27FC236}">
                <a16:creationId xmlns:a16="http://schemas.microsoft.com/office/drawing/2014/main" id="{5F3E392C-F901-AE86-A730-56D5296C53EC}"/>
              </a:ext>
            </a:extLst>
          </p:cNvPr>
          <p:cNvPicPr/>
          <p:nvPr/>
        </p:nvPicPr>
        <p:blipFill>
          <a:blip r:embed="rId2" cstate="print"/>
          <a:stretch>
            <a:fillRect/>
          </a:stretch>
        </p:blipFill>
        <p:spPr>
          <a:xfrm>
            <a:off x="1089367" y="3212101"/>
            <a:ext cx="5986551" cy="2727227"/>
          </a:xfrm>
          <a:prstGeom prst="rect">
            <a:avLst/>
          </a:prstGeom>
        </p:spPr>
      </p:pic>
    </p:spTree>
    <p:extLst>
      <p:ext uri="{BB962C8B-B14F-4D97-AF65-F5344CB8AC3E}">
        <p14:creationId xmlns:p14="http://schemas.microsoft.com/office/powerpoint/2010/main" val="2875677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0E19D-DE3C-09EF-AB87-79EE43458DE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0DBC385-506C-DC8E-436B-FA04D431BDD9}"/>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DFBC0B2F-CA5A-A2FF-22E9-DEA5D870C5BC}"/>
              </a:ext>
            </a:extLst>
          </p:cNvPr>
          <p:cNvSpPr>
            <a:spLocks noGrp="1"/>
          </p:cNvSpPr>
          <p:nvPr>
            <p:ph idx="1"/>
          </p:nvPr>
        </p:nvSpPr>
        <p:spPr>
          <a:xfrm>
            <a:off x="838200" y="1782896"/>
            <a:ext cx="10515600" cy="4351338"/>
          </a:xfrm>
        </p:spPr>
        <p:txBody>
          <a:bodyPr/>
          <a:lstStyle/>
          <a:p>
            <a:pPr marL="0" indent="0">
              <a:buNone/>
            </a:pPr>
            <a:r>
              <a:rPr lang="en-GB" dirty="0"/>
              <a:t>Urgencies (tickets)</a:t>
            </a:r>
          </a:p>
        </p:txBody>
      </p:sp>
      <p:sp>
        <p:nvSpPr>
          <p:cNvPr id="14" name="object 3">
            <a:extLst>
              <a:ext uri="{FF2B5EF4-FFF2-40B4-BE49-F238E27FC236}">
                <a16:creationId xmlns:a16="http://schemas.microsoft.com/office/drawing/2014/main" id="{BF9DA595-C9C7-CF6F-B22C-B00CAADA6BAB}"/>
              </a:ext>
            </a:extLst>
          </p:cNvPr>
          <p:cNvSpPr txBox="1"/>
          <p:nvPr/>
        </p:nvSpPr>
        <p:spPr>
          <a:xfrm>
            <a:off x="8022666" y="2837775"/>
            <a:ext cx="2683510" cy="3380092"/>
          </a:xfrm>
          <a:prstGeom prst="rect">
            <a:avLst/>
          </a:prstGeom>
          <a:solidFill>
            <a:srgbClr val="DC56F3">
              <a:alpha val="40000"/>
            </a:srgb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Thanks to previous analysis, planning, sizing and prioritisation sessions, the Scrum team rarely has to deal with unforeseen urgencies.</a:t>
            </a:r>
          </a:p>
          <a:p>
            <a:pPr marL="249555" marR="192405" indent="-171450">
              <a:lnSpc>
                <a:spcPct val="114599"/>
              </a:lnSpc>
              <a:buFont typeface="Arial" panose="020B0604020202020204" pitchFamily="34" charset="0"/>
              <a:buChar char="•"/>
              <a:tabLst>
                <a:tab pos="265430" algn="l"/>
              </a:tabLst>
            </a:pPr>
            <a:endParaRPr lang="en-GB" sz="1200" dirty="0">
              <a:solidFill>
                <a:srgbClr val="434343"/>
              </a:solidFill>
              <a:latin typeface="Bahnschrift SemiLight" panose="020B0502040204020203" pitchFamily="34" charset="0"/>
              <a:cs typeface="Trebuchet MS"/>
            </a:endParaRPr>
          </a:p>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In Kanban, an 'Urgencies' line (also called Swim Lane) can be inserted → Cards that end up there identify an unpredictable urgent task or a task that arises to solve a 'bottleneck' card. They have the highest priority, so some team members converge on it to complete it as soon as possible.</a:t>
            </a:r>
          </a:p>
        </p:txBody>
      </p:sp>
      <p:sp>
        <p:nvSpPr>
          <p:cNvPr id="15" name="object 5">
            <a:extLst>
              <a:ext uri="{FF2B5EF4-FFF2-40B4-BE49-F238E27FC236}">
                <a16:creationId xmlns:a16="http://schemas.microsoft.com/office/drawing/2014/main" id="{65A26BAF-2527-E554-20BB-C0FAA6CED07F}"/>
              </a:ext>
            </a:extLst>
          </p:cNvPr>
          <p:cNvSpPr txBox="1"/>
          <p:nvPr/>
        </p:nvSpPr>
        <p:spPr>
          <a:xfrm>
            <a:off x="6066268" y="2837775"/>
            <a:ext cx="1009650"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KANBAN</a:t>
            </a:r>
            <a:endParaRPr sz="1200" dirty="0">
              <a:latin typeface="Bahnschrift SemiLight" panose="020B0502040204020203" pitchFamily="34" charset="0"/>
              <a:cs typeface="Trebuchet MS"/>
            </a:endParaRPr>
          </a:p>
        </p:txBody>
      </p:sp>
      <p:sp>
        <p:nvSpPr>
          <p:cNvPr id="20" name="object 5">
            <a:extLst>
              <a:ext uri="{FF2B5EF4-FFF2-40B4-BE49-F238E27FC236}">
                <a16:creationId xmlns:a16="http://schemas.microsoft.com/office/drawing/2014/main" id="{B8AAB6ED-16FE-5912-60AD-5A7DEA9C39B5}"/>
              </a:ext>
            </a:extLst>
          </p:cNvPr>
          <p:cNvSpPr txBox="1"/>
          <p:nvPr/>
        </p:nvSpPr>
        <p:spPr>
          <a:xfrm>
            <a:off x="1089367" y="2837775"/>
            <a:ext cx="1009650"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SCRUM</a:t>
            </a:r>
            <a:endParaRPr sz="1200" dirty="0">
              <a:latin typeface="Bahnschrift SemiLight" panose="020B0502040204020203" pitchFamily="34" charset="0"/>
              <a:cs typeface="Trebuchet MS"/>
            </a:endParaRPr>
          </a:p>
        </p:txBody>
      </p:sp>
      <p:pic>
        <p:nvPicPr>
          <p:cNvPr id="4" name="object 4">
            <a:extLst>
              <a:ext uri="{FF2B5EF4-FFF2-40B4-BE49-F238E27FC236}">
                <a16:creationId xmlns:a16="http://schemas.microsoft.com/office/drawing/2014/main" id="{3A774034-3CD7-79F5-65B1-A4AF1EF90AC2}"/>
              </a:ext>
            </a:extLst>
          </p:cNvPr>
          <p:cNvPicPr/>
          <p:nvPr/>
        </p:nvPicPr>
        <p:blipFill>
          <a:blip r:embed="rId2" cstate="print"/>
          <a:stretch>
            <a:fillRect/>
          </a:stretch>
        </p:blipFill>
        <p:spPr>
          <a:xfrm>
            <a:off x="1089367" y="3186463"/>
            <a:ext cx="5986551" cy="2732463"/>
          </a:xfrm>
          <a:prstGeom prst="rect">
            <a:avLst/>
          </a:prstGeom>
        </p:spPr>
      </p:pic>
    </p:spTree>
    <p:extLst>
      <p:ext uri="{BB962C8B-B14F-4D97-AF65-F5344CB8AC3E}">
        <p14:creationId xmlns:p14="http://schemas.microsoft.com/office/powerpoint/2010/main" val="2764537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6AEE2-94EF-CBA4-AE98-57AF6716FF5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C0B4B4D-0AF3-D59B-0170-FFFF6330FB5D}"/>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BB977A7E-3333-8045-0A2D-FAFDB1D156B0}"/>
              </a:ext>
            </a:extLst>
          </p:cNvPr>
          <p:cNvSpPr>
            <a:spLocks noGrp="1"/>
          </p:cNvSpPr>
          <p:nvPr>
            <p:ph idx="1"/>
          </p:nvPr>
        </p:nvSpPr>
        <p:spPr>
          <a:xfrm>
            <a:off x="838200" y="1782896"/>
            <a:ext cx="10515600" cy="4351338"/>
          </a:xfrm>
        </p:spPr>
        <p:txBody>
          <a:bodyPr/>
          <a:lstStyle/>
          <a:p>
            <a:pPr marL="0" indent="0">
              <a:buNone/>
            </a:pPr>
            <a:r>
              <a:rPr lang="en-GB" dirty="0"/>
              <a:t>Roles</a:t>
            </a:r>
          </a:p>
        </p:txBody>
      </p:sp>
      <p:sp>
        <p:nvSpPr>
          <p:cNvPr id="14" name="object 3">
            <a:extLst>
              <a:ext uri="{FF2B5EF4-FFF2-40B4-BE49-F238E27FC236}">
                <a16:creationId xmlns:a16="http://schemas.microsoft.com/office/drawing/2014/main" id="{9643C0C2-FA19-FAE8-DAF5-4AC24ADA1230}"/>
              </a:ext>
            </a:extLst>
          </p:cNvPr>
          <p:cNvSpPr txBox="1"/>
          <p:nvPr/>
        </p:nvSpPr>
        <p:spPr>
          <a:xfrm>
            <a:off x="6096000" y="3737906"/>
            <a:ext cx="2683510" cy="820930"/>
          </a:xfrm>
          <a:prstGeom prst="rect">
            <a:avLst/>
          </a:prstGeom>
          <a:solidFill>
            <a:schemeClr val="bg1">
              <a:alpha val="40000"/>
            </a:scheme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Not predefined</a:t>
            </a:r>
          </a:p>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Convergence when a member is in trouble</a:t>
            </a:r>
          </a:p>
        </p:txBody>
      </p:sp>
      <p:pic>
        <p:nvPicPr>
          <p:cNvPr id="6" name="object 2">
            <a:extLst>
              <a:ext uri="{FF2B5EF4-FFF2-40B4-BE49-F238E27FC236}">
                <a16:creationId xmlns:a16="http://schemas.microsoft.com/office/drawing/2014/main" id="{538A8A46-E275-C792-E2BE-B3EAE8575520}"/>
              </a:ext>
            </a:extLst>
          </p:cNvPr>
          <p:cNvPicPr/>
          <p:nvPr/>
        </p:nvPicPr>
        <p:blipFill>
          <a:blip r:embed="rId2" cstate="print"/>
          <a:stretch>
            <a:fillRect/>
          </a:stretch>
        </p:blipFill>
        <p:spPr>
          <a:xfrm>
            <a:off x="6164799" y="2596829"/>
            <a:ext cx="680381" cy="810596"/>
          </a:xfrm>
          <a:prstGeom prst="rect">
            <a:avLst/>
          </a:prstGeom>
        </p:spPr>
      </p:pic>
      <p:pic>
        <p:nvPicPr>
          <p:cNvPr id="8" name="object 6">
            <a:extLst>
              <a:ext uri="{FF2B5EF4-FFF2-40B4-BE49-F238E27FC236}">
                <a16:creationId xmlns:a16="http://schemas.microsoft.com/office/drawing/2014/main" id="{C4E9C7C2-3B6C-1145-43F3-0ED72A93CC37}"/>
              </a:ext>
            </a:extLst>
          </p:cNvPr>
          <p:cNvPicPr/>
          <p:nvPr/>
        </p:nvPicPr>
        <p:blipFill>
          <a:blip r:embed="rId3" cstate="print"/>
          <a:stretch>
            <a:fillRect/>
          </a:stretch>
        </p:blipFill>
        <p:spPr>
          <a:xfrm>
            <a:off x="2933293" y="2744586"/>
            <a:ext cx="1590729" cy="501649"/>
          </a:xfrm>
          <a:prstGeom prst="rect">
            <a:avLst/>
          </a:prstGeom>
        </p:spPr>
      </p:pic>
      <p:sp>
        <p:nvSpPr>
          <p:cNvPr id="9" name="object 3">
            <a:extLst>
              <a:ext uri="{FF2B5EF4-FFF2-40B4-BE49-F238E27FC236}">
                <a16:creationId xmlns:a16="http://schemas.microsoft.com/office/drawing/2014/main" id="{32E6846E-966B-E2D3-ACBA-B176B21385E7}"/>
              </a:ext>
            </a:extLst>
          </p:cNvPr>
          <p:cNvSpPr txBox="1"/>
          <p:nvPr/>
        </p:nvSpPr>
        <p:spPr>
          <a:xfrm>
            <a:off x="2933293" y="3737906"/>
            <a:ext cx="2683510" cy="820930"/>
          </a:xfrm>
          <a:prstGeom prst="rect">
            <a:avLst/>
          </a:prstGeom>
          <a:solidFill>
            <a:schemeClr val="bg1">
              <a:alpha val="40000"/>
            </a:scheme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Scrum master</a:t>
            </a:r>
          </a:p>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Product Owner</a:t>
            </a:r>
          </a:p>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Team Members</a:t>
            </a:r>
          </a:p>
        </p:txBody>
      </p:sp>
    </p:spTree>
    <p:extLst>
      <p:ext uri="{BB962C8B-B14F-4D97-AF65-F5344CB8AC3E}">
        <p14:creationId xmlns:p14="http://schemas.microsoft.com/office/powerpoint/2010/main" val="3221162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70A5A-7BAD-C559-2158-36AA73D5145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B2348EB-FE4C-17AB-A53A-2E328F3969F6}"/>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BC9D64EF-0DC0-FE32-4E57-2A7B7210FD7A}"/>
              </a:ext>
            </a:extLst>
          </p:cNvPr>
          <p:cNvSpPr>
            <a:spLocks noGrp="1"/>
          </p:cNvSpPr>
          <p:nvPr>
            <p:ph idx="1"/>
          </p:nvPr>
        </p:nvSpPr>
        <p:spPr>
          <a:xfrm>
            <a:off x="838200" y="1782896"/>
            <a:ext cx="10515600" cy="4351338"/>
          </a:xfrm>
        </p:spPr>
        <p:txBody>
          <a:bodyPr/>
          <a:lstStyle/>
          <a:p>
            <a:pPr marL="0" indent="0">
              <a:buNone/>
            </a:pPr>
            <a:r>
              <a:rPr lang="en-GB" dirty="0"/>
              <a:t>Due Dates</a:t>
            </a:r>
          </a:p>
          <a:p>
            <a:pPr marL="0" indent="0">
              <a:buNone/>
            </a:pPr>
            <a:endParaRPr lang="en-GB" dirty="0"/>
          </a:p>
        </p:txBody>
      </p:sp>
      <p:sp>
        <p:nvSpPr>
          <p:cNvPr id="14" name="object 3">
            <a:extLst>
              <a:ext uri="{FF2B5EF4-FFF2-40B4-BE49-F238E27FC236}">
                <a16:creationId xmlns:a16="http://schemas.microsoft.com/office/drawing/2014/main" id="{8DB38C34-043D-9C6F-7077-1579FFEE5A41}"/>
              </a:ext>
            </a:extLst>
          </p:cNvPr>
          <p:cNvSpPr txBox="1"/>
          <p:nvPr/>
        </p:nvSpPr>
        <p:spPr>
          <a:xfrm>
            <a:off x="6096000" y="3737906"/>
            <a:ext cx="2683510" cy="537776"/>
          </a:xfrm>
          <a:prstGeom prst="rect">
            <a:avLst/>
          </a:prstGeom>
          <a:solidFill>
            <a:schemeClr val="bg1">
              <a:alpha val="40000"/>
            </a:scheme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Continuous flow</a:t>
            </a:r>
          </a:p>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Event-based</a:t>
            </a:r>
          </a:p>
        </p:txBody>
      </p:sp>
      <p:pic>
        <p:nvPicPr>
          <p:cNvPr id="6" name="object 2">
            <a:extLst>
              <a:ext uri="{FF2B5EF4-FFF2-40B4-BE49-F238E27FC236}">
                <a16:creationId xmlns:a16="http://schemas.microsoft.com/office/drawing/2014/main" id="{6B43557F-E6B9-E07F-AEDF-24F3DB091132}"/>
              </a:ext>
            </a:extLst>
          </p:cNvPr>
          <p:cNvPicPr/>
          <p:nvPr/>
        </p:nvPicPr>
        <p:blipFill>
          <a:blip r:embed="rId2" cstate="print"/>
          <a:stretch>
            <a:fillRect/>
          </a:stretch>
        </p:blipFill>
        <p:spPr>
          <a:xfrm>
            <a:off x="6164799" y="2596829"/>
            <a:ext cx="680381" cy="810596"/>
          </a:xfrm>
          <a:prstGeom prst="rect">
            <a:avLst/>
          </a:prstGeom>
        </p:spPr>
      </p:pic>
      <p:pic>
        <p:nvPicPr>
          <p:cNvPr id="8" name="object 6">
            <a:extLst>
              <a:ext uri="{FF2B5EF4-FFF2-40B4-BE49-F238E27FC236}">
                <a16:creationId xmlns:a16="http://schemas.microsoft.com/office/drawing/2014/main" id="{7CBDBF74-F8D4-3935-5B33-A67C8AAE26BC}"/>
              </a:ext>
            </a:extLst>
          </p:cNvPr>
          <p:cNvPicPr/>
          <p:nvPr/>
        </p:nvPicPr>
        <p:blipFill>
          <a:blip r:embed="rId3" cstate="print"/>
          <a:stretch>
            <a:fillRect/>
          </a:stretch>
        </p:blipFill>
        <p:spPr>
          <a:xfrm>
            <a:off x="2933293" y="2744586"/>
            <a:ext cx="1590729" cy="501649"/>
          </a:xfrm>
          <a:prstGeom prst="rect">
            <a:avLst/>
          </a:prstGeom>
        </p:spPr>
      </p:pic>
      <p:sp>
        <p:nvSpPr>
          <p:cNvPr id="9" name="object 3">
            <a:extLst>
              <a:ext uri="{FF2B5EF4-FFF2-40B4-BE49-F238E27FC236}">
                <a16:creationId xmlns:a16="http://schemas.microsoft.com/office/drawing/2014/main" id="{762AFB1C-01EB-E23E-F711-676E7717C333}"/>
              </a:ext>
            </a:extLst>
          </p:cNvPr>
          <p:cNvSpPr txBox="1"/>
          <p:nvPr/>
        </p:nvSpPr>
        <p:spPr>
          <a:xfrm>
            <a:off x="2933293" y="3737906"/>
            <a:ext cx="2683510" cy="254621"/>
          </a:xfrm>
          <a:prstGeom prst="rect">
            <a:avLst/>
          </a:prstGeom>
          <a:solidFill>
            <a:schemeClr val="bg1">
              <a:alpha val="40000"/>
            </a:scheme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Sprint plan (time-box)</a:t>
            </a:r>
          </a:p>
        </p:txBody>
      </p:sp>
    </p:spTree>
    <p:extLst>
      <p:ext uri="{BB962C8B-B14F-4D97-AF65-F5344CB8AC3E}">
        <p14:creationId xmlns:p14="http://schemas.microsoft.com/office/powerpoint/2010/main" val="3897467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3BE663-D8B1-540B-45AC-FDCC579726AE}"/>
              </a:ext>
            </a:extLst>
          </p:cNvPr>
          <p:cNvSpPr>
            <a:spLocks noGrp="1"/>
          </p:cNvSpPr>
          <p:nvPr>
            <p:ph type="title"/>
          </p:nvPr>
        </p:nvSpPr>
        <p:spPr/>
        <p:txBody>
          <a:bodyPr/>
          <a:lstStyle/>
          <a:p>
            <a:r>
              <a:rPr lang="it-IT" dirty="0" err="1"/>
              <a:t>Summary</a:t>
            </a:r>
            <a:endParaRPr lang="en-GB" dirty="0"/>
          </a:p>
        </p:txBody>
      </p:sp>
      <p:sp>
        <p:nvSpPr>
          <p:cNvPr id="3" name="Segnaposto contenuto 2">
            <a:extLst>
              <a:ext uri="{FF2B5EF4-FFF2-40B4-BE49-F238E27FC236}">
                <a16:creationId xmlns:a16="http://schemas.microsoft.com/office/drawing/2014/main" id="{DCB51AF4-3758-DEB8-9396-C74EF332EAAB}"/>
              </a:ext>
            </a:extLst>
          </p:cNvPr>
          <p:cNvSpPr>
            <a:spLocks noGrp="1"/>
          </p:cNvSpPr>
          <p:nvPr>
            <p:ph idx="1"/>
          </p:nvPr>
        </p:nvSpPr>
        <p:spPr/>
        <p:txBody>
          <a:bodyPr/>
          <a:lstStyle/>
          <a:p>
            <a:pPr marL="0" indent="0">
              <a:buNone/>
            </a:pPr>
            <a:r>
              <a:rPr lang="en-GB" dirty="0"/>
              <a:t>2.1 Kanban and Scrum compared (1.5 hours)</a:t>
            </a:r>
          </a:p>
          <a:p>
            <a:pPr marL="0" indent="0">
              <a:buNone/>
            </a:pPr>
            <a:r>
              <a:rPr lang="en-GB" dirty="0"/>
              <a:t>2.2 Agile in ‘non-development’ processes (2.5 hours)</a:t>
            </a:r>
          </a:p>
          <a:p>
            <a:pPr marL="0" indent="0">
              <a:buNone/>
            </a:pPr>
            <a:r>
              <a:rPr lang="en-GB" dirty="0"/>
              <a:t>2.3 Roles and rituals (2 hours)</a:t>
            </a:r>
          </a:p>
          <a:p>
            <a:pPr marL="0" indent="0">
              <a:buNone/>
            </a:pPr>
            <a:r>
              <a:rPr lang="en-GB" dirty="0"/>
              <a:t>2.4 Focus on Scrum Master certifications (1 hour)</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9926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D4E79-01A6-1007-BFE8-A3027D04563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3B14362-C6FF-9CBD-AB24-F3CD599729B3}"/>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D2369C29-493F-45FE-606F-8B871307F71C}"/>
              </a:ext>
            </a:extLst>
          </p:cNvPr>
          <p:cNvSpPr>
            <a:spLocks noGrp="1"/>
          </p:cNvSpPr>
          <p:nvPr>
            <p:ph idx="1"/>
          </p:nvPr>
        </p:nvSpPr>
        <p:spPr>
          <a:xfrm>
            <a:off x="838200" y="1782896"/>
            <a:ext cx="10515600" cy="4351338"/>
          </a:xfrm>
        </p:spPr>
        <p:txBody>
          <a:bodyPr/>
          <a:lstStyle/>
          <a:p>
            <a:pPr marL="0" indent="0">
              <a:buNone/>
            </a:pPr>
            <a:r>
              <a:rPr lang="en-GB" dirty="0"/>
              <a:t>Priorities</a:t>
            </a:r>
          </a:p>
        </p:txBody>
      </p:sp>
      <p:sp>
        <p:nvSpPr>
          <p:cNvPr id="14" name="object 3">
            <a:extLst>
              <a:ext uri="{FF2B5EF4-FFF2-40B4-BE49-F238E27FC236}">
                <a16:creationId xmlns:a16="http://schemas.microsoft.com/office/drawing/2014/main" id="{B9C4CCB6-3102-7866-EEE1-F1A76D191AF9}"/>
              </a:ext>
            </a:extLst>
          </p:cNvPr>
          <p:cNvSpPr txBox="1"/>
          <p:nvPr/>
        </p:nvSpPr>
        <p:spPr>
          <a:xfrm>
            <a:off x="6096000" y="3737906"/>
            <a:ext cx="2683510" cy="820930"/>
          </a:xfrm>
          <a:prstGeom prst="rect">
            <a:avLst/>
          </a:prstGeom>
          <a:solidFill>
            <a:schemeClr val="bg1">
              <a:alpha val="40000"/>
            </a:scheme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New tasks only allowed when previous ones are completed</a:t>
            </a:r>
          </a:p>
        </p:txBody>
      </p:sp>
      <p:pic>
        <p:nvPicPr>
          <p:cNvPr id="6" name="object 2">
            <a:extLst>
              <a:ext uri="{FF2B5EF4-FFF2-40B4-BE49-F238E27FC236}">
                <a16:creationId xmlns:a16="http://schemas.microsoft.com/office/drawing/2014/main" id="{C03328AB-3D36-B57A-4303-9BB78B3F6038}"/>
              </a:ext>
            </a:extLst>
          </p:cNvPr>
          <p:cNvPicPr/>
          <p:nvPr/>
        </p:nvPicPr>
        <p:blipFill>
          <a:blip r:embed="rId2" cstate="print"/>
          <a:stretch>
            <a:fillRect/>
          </a:stretch>
        </p:blipFill>
        <p:spPr>
          <a:xfrm>
            <a:off x="6164799" y="2596829"/>
            <a:ext cx="680381" cy="810596"/>
          </a:xfrm>
          <a:prstGeom prst="rect">
            <a:avLst/>
          </a:prstGeom>
        </p:spPr>
      </p:pic>
      <p:pic>
        <p:nvPicPr>
          <p:cNvPr id="8" name="object 6">
            <a:extLst>
              <a:ext uri="{FF2B5EF4-FFF2-40B4-BE49-F238E27FC236}">
                <a16:creationId xmlns:a16="http://schemas.microsoft.com/office/drawing/2014/main" id="{B9124CCC-BB12-F29F-7CB2-DC56AFA41C65}"/>
              </a:ext>
            </a:extLst>
          </p:cNvPr>
          <p:cNvPicPr/>
          <p:nvPr/>
        </p:nvPicPr>
        <p:blipFill>
          <a:blip r:embed="rId3" cstate="print"/>
          <a:stretch>
            <a:fillRect/>
          </a:stretch>
        </p:blipFill>
        <p:spPr>
          <a:xfrm>
            <a:off x="2933293" y="2744586"/>
            <a:ext cx="1590729" cy="501649"/>
          </a:xfrm>
          <a:prstGeom prst="rect">
            <a:avLst/>
          </a:prstGeom>
        </p:spPr>
      </p:pic>
      <p:sp>
        <p:nvSpPr>
          <p:cNvPr id="9" name="object 3">
            <a:extLst>
              <a:ext uri="{FF2B5EF4-FFF2-40B4-BE49-F238E27FC236}">
                <a16:creationId xmlns:a16="http://schemas.microsoft.com/office/drawing/2014/main" id="{6DB78310-47D9-EC5A-625E-4399CDA6A789}"/>
              </a:ext>
            </a:extLst>
          </p:cNvPr>
          <p:cNvSpPr txBox="1"/>
          <p:nvPr/>
        </p:nvSpPr>
        <p:spPr>
          <a:xfrm>
            <a:off x="2933293" y="3737906"/>
            <a:ext cx="2683510" cy="820930"/>
          </a:xfrm>
          <a:prstGeom prst="rect">
            <a:avLst/>
          </a:prstGeom>
          <a:solidFill>
            <a:schemeClr val="bg1">
              <a:alpha val="40000"/>
            </a:scheme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New tasks only allowed when the entire 'batch' is completed</a:t>
            </a:r>
          </a:p>
        </p:txBody>
      </p:sp>
    </p:spTree>
    <p:extLst>
      <p:ext uri="{BB962C8B-B14F-4D97-AF65-F5344CB8AC3E}">
        <p14:creationId xmlns:p14="http://schemas.microsoft.com/office/powerpoint/2010/main" val="201517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A4482-9C12-CF25-DA7F-319DFA5793B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BCEEB12-05A8-A723-FD47-45E1BC751136}"/>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606B7AA7-D877-5031-C7C0-99A80DF17631}"/>
              </a:ext>
            </a:extLst>
          </p:cNvPr>
          <p:cNvSpPr>
            <a:spLocks noGrp="1"/>
          </p:cNvSpPr>
          <p:nvPr>
            <p:ph idx="1"/>
          </p:nvPr>
        </p:nvSpPr>
        <p:spPr>
          <a:xfrm>
            <a:off x="838200" y="1782896"/>
            <a:ext cx="10515600" cy="4351338"/>
          </a:xfrm>
        </p:spPr>
        <p:txBody>
          <a:bodyPr/>
          <a:lstStyle/>
          <a:p>
            <a:pPr marL="0" indent="0">
              <a:buNone/>
            </a:pPr>
            <a:r>
              <a:rPr lang="en-GB" dirty="0"/>
              <a:t>Modifications</a:t>
            </a:r>
          </a:p>
        </p:txBody>
      </p:sp>
      <p:sp>
        <p:nvSpPr>
          <p:cNvPr id="14" name="object 3">
            <a:extLst>
              <a:ext uri="{FF2B5EF4-FFF2-40B4-BE49-F238E27FC236}">
                <a16:creationId xmlns:a16="http://schemas.microsoft.com/office/drawing/2014/main" id="{BE1EEBDD-4893-4575-4461-4A70D4F7889D}"/>
              </a:ext>
            </a:extLst>
          </p:cNvPr>
          <p:cNvSpPr txBox="1"/>
          <p:nvPr/>
        </p:nvSpPr>
        <p:spPr>
          <a:xfrm>
            <a:off x="6096000" y="3737906"/>
            <a:ext cx="2683510" cy="254621"/>
          </a:xfrm>
          <a:prstGeom prst="rect">
            <a:avLst/>
          </a:prstGeom>
          <a:solidFill>
            <a:schemeClr val="bg1">
              <a:alpha val="40000"/>
            </a:scheme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Permitted (encouraged)</a:t>
            </a:r>
          </a:p>
        </p:txBody>
      </p:sp>
      <p:pic>
        <p:nvPicPr>
          <p:cNvPr id="6" name="object 2">
            <a:extLst>
              <a:ext uri="{FF2B5EF4-FFF2-40B4-BE49-F238E27FC236}">
                <a16:creationId xmlns:a16="http://schemas.microsoft.com/office/drawing/2014/main" id="{147F0408-F332-C407-051F-704E93BACD30}"/>
              </a:ext>
            </a:extLst>
          </p:cNvPr>
          <p:cNvPicPr/>
          <p:nvPr/>
        </p:nvPicPr>
        <p:blipFill>
          <a:blip r:embed="rId2" cstate="print"/>
          <a:stretch>
            <a:fillRect/>
          </a:stretch>
        </p:blipFill>
        <p:spPr>
          <a:xfrm>
            <a:off x="6164799" y="2596829"/>
            <a:ext cx="680381" cy="810596"/>
          </a:xfrm>
          <a:prstGeom prst="rect">
            <a:avLst/>
          </a:prstGeom>
        </p:spPr>
      </p:pic>
      <p:pic>
        <p:nvPicPr>
          <p:cNvPr id="8" name="object 6">
            <a:extLst>
              <a:ext uri="{FF2B5EF4-FFF2-40B4-BE49-F238E27FC236}">
                <a16:creationId xmlns:a16="http://schemas.microsoft.com/office/drawing/2014/main" id="{6887E037-B69C-0C84-1013-F9EED811E0C5}"/>
              </a:ext>
            </a:extLst>
          </p:cNvPr>
          <p:cNvPicPr/>
          <p:nvPr/>
        </p:nvPicPr>
        <p:blipFill>
          <a:blip r:embed="rId3" cstate="print"/>
          <a:stretch>
            <a:fillRect/>
          </a:stretch>
        </p:blipFill>
        <p:spPr>
          <a:xfrm>
            <a:off x="2933293" y="2744586"/>
            <a:ext cx="1590729" cy="501649"/>
          </a:xfrm>
          <a:prstGeom prst="rect">
            <a:avLst/>
          </a:prstGeom>
        </p:spPr>
      </p:pic>
      <p:sp>
        <p:nvSpPr>
          <p:cNvPr id="9" name="object 3">
            <a:extLst>
              <a:ext uri="{FF2B5EF4-FFF2-40B4-BE49-F238E27FC236}">
                <a16:creationId xmlns:a16="http://schemas.microsoft.com/office/drawing/2014/main" id="{80435AF1-2140-AFCA-D37F-E9635D9F26E2}"/>
              </a:ext>
            </a:extLst>
          </p:cNvPr>
          <p:cNvSpPr txBox="1"/>
          <p:nvPr/>
        </p:nvSpPr>
        <p:spPr>
          <a:xfrm>
            <a:off x="2933293" y="3737906"/>
            <a:ext cx="2683510" cy="254621"/>
          </a:xfrm>
          <a:prstGeom prst="rect">
            <a:avLst/>
          </a:prstGeom>
          <a:solidFill>
            <a:schemeClr val="bg1">
              <a:alpha val="40000"/>
            </a:scheme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Strongly discouraged</a:t>
            </a:r>
          </a:p>
        </p:txBody>
      </p:sp>
    </p:spTree>
    <p:extLst>
      <p:ext uri="{BB962C8B-B14F-4D97-AF65-F5344CB8AC3E}">
        <p14:creationId xmlns:p14="http://schemas.microsoft.com/office/powerpoint/2010/main" val="1394513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CA560-CD5F-7A1D-EA77-46AFDB5D4B0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06653BE-6C21-9944-1D16-E66D19273000}"/>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CE1B0C42-3AE3-D5EC-5CC8-D1FB70242719}"/>
              </a:ext>
            </a:extLst>
          </p:cNvPr>
          <p:cNvSpPr>
            <a:spLocks noGrp="1"/>
          </p:cNvSpPr>
          <p:nvPr>
            <p:ph idx="1"/>
          </p:nvPr>
        </p:nvSpPr>
        <p:spPr>
          <a:xfrm>
            <a:off x="838200" y="1782896"/>
            <a:ext cx="10515600" cy="4351338"/>
          </a:xfrm>
        </p:spPr>
        <p:txBody>
          <a:bodyPr/>
          <a:lstStyle/>
          <a:p>
            <a:pPr marL="0" indent="0">
              <a:buNone/>
            </a:pPr>
            <a:r>
              <a:rPr lang="en-GB" dirty="0"/>
              <a:t>Best for…</a:t>
            </a:r>
          </a:p>
          <a:p>
            <a:pPr marL="0" indent="0">
              <a:buNone/>
            </a:pPr>
            <a:endParaRPr lang="en-GB" dirty="0"/>
          </a:p>
        </p:txBody>
      </p:sp>
      <p:sp>
        <p:nvSpPr>
          <p:cNvPr id="14" name="object 3">
            <a:extLst>
              <a:ext uri="{FF2B5EF4-FFF2-40B4-BE49-F238E27FC236}">
                <a16:creationId xmlns:a16="http://schemas.microsoft.com/office/drawing/2014/main" id="{AC2E9E70-8DDE-D4F3-5A44-A16460C9E35B}"/>
              </a:ext>
            </a:extLst>
          </p:cNvPr>
          <p:cNvSpPr txBox="1"/>
          <p:nvPr/>
        </p:nvSpPr>
        <p:spPr>
          <a:xfrm>
            <a:off x="6096000" y="3737906"/>
            <a:ext cx="2683510" cy="537776"/>
          </a:xfrm>
          <a:prstGeom prst="rect">
            <a:avLst/>
          </a:prstGeom>
          <a:solidFill>
            <a:schemeClr val="bg1">
              <a:alpha val="40000"/>
            </a:scheme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More variable scope of work</a:t>
            </a:r>
          </a:p>
        </p:txBody>
      </p:sp>
      <p:pic>
        <p:nvPicPr>
          <p:cNvPr id="6" name="object 2">
            <a:extLst>
              <a:ext uri="{FF2B5EF4-FFF2-40B4-BE49-F238E27FC236}">
                <a16:creationId xmlns:a16="http://schemas.microsoft.com/office/drawing/2014/main" id="{704F3BAF-8062-DC02-BD07-B57EAD7415A0}"/>
              </a:ext>
            </a:extLst>
          </p:cNvPr>
          <p:cNvPicPr/>
          <p:nvPr/>
        </p:nvPicPr>
        <p:blipFill>
          <a:blip r:embed="rId2" cstate="print"/>
          <a:stretch>
            <a:fillRect/>
          </a:stretch>
        </p:blipFill>
        <p:spPr>
          <a:xfrm>
            <a:off x="6164799" y="2596829"/>
            <a:ext cx="680381" cy="810596"/>
          </a:xfrm>
          <a:prstGeom prst="rect">
            <a:avLst/>
          </a:prstGeom>
        </p:spPr>
      </p:pic>
      <p:pic>
        <p:nvPicPr>
          <p:cNvPr id="8" name="object 6">
            <a:extLst>
              <a:ext uri="{FF2B5EF4-FFF2-40B4-BE49-F238E27FC236}">
                <a16:creationId xmlns:a16="http://schemas.microsoft.com/office/drawing/2014/main" id="{B67101D8-06AB-2968-2C0C-0D7B3E363DF6}"/>
              </a:ext>
            </a:extLst>
          </p:cNvPr>
          <p:cNvPicPr/>
          <p:nvPr/>
        </p:nvPicPr>
        <p:blipFill>
          <a:blip r:embed="rId3" cstate="print"/>
          <a:stretch>
            <a:fillRect/>
          </a:stretch>
        </p:blipFill>
        <p:spPr>
          <a:xfrm>
            <a:off x="2933293" y="2744586"/>
            <a:ext cx="1590729" cy="501649"/>
          </a:xfrm>
          <a:prstGeom prst="rect">
            <a:avLst/>
          </a:prstGeom>
        </p:spPr>
      </p:pic>
      <p:sp>
        <p:nvSpPr>
          <p:cNvPr id="9" name="object 3">
            <a:extLst>
              <a:ext uri="{FF2B5EF4-FFF2-40B4-BE49-F238E27FC236}">
                <a16:creationId xmlns:a16="http://schemas.microsoft.com/office/drawing/2014/main" id="{388EEF5A-4110-ACD8-1D73-6140D00F88E4}"/>
              </a:ext>
            </a:extLst>
          </p:cNvPr>
          <p:cNvSpPr txBox="1"/>
          <p:nvPr/>
        </p:nvSpPr>
        <p:spPr>
          <a:xfrm>
            <a:off x="2933293" y="3737906"/>
            <a:ext cx="2683510" cy="820930"/>
          </a:xfrm>
          <a:prstGeom prst="rect">
            <a:avLst/>
          </a:prstGeom>
          <a:solidFill>
            <a:schemeClr val="bg1">
              <a:alpha val="40000"/>
            </a:schemeClr>
          </a:solidFill>
        </p:spPr>
        <p:txBody>
          <a:bodyPr vert="horz" wrap="square" lIns="0" tIns="0" rIns="0" bIns="0" rtlCol="0">
            <a:spAutoFit/>
          </a:bodyPr>
          <a:lstStyle/>
          <a:p>
            <a:pPr marL="249555" marR="192405" indent="-171450">
              <a:lnSpc>
                <a:spcPct val="114599"/>
              </a:lnSpc>
              <a:buFont typeface="Arial" panose="020B0604020202020204" pitchFamily="34" charset="0"/>
              <a:buChar char="•"/>
              <a:tabLst>
                <a:tab pos="265430" algn="l"/>
              </a:tabLst>
            </a:pPr>
            <a:r>
              <a:rPr lang="en-GB" sz="1600" dirty="0">
                <a:latin typeface="Bahnschrift SemiLight" panose="020B0502040204020203" pitchFamily="34" charset="0"/>
                <a:cs typeface="Trebuchet MS"/>
              </a:rPr>
              <a:t>Stable priorities that vary less in the processing cycle</a:t>
            </a:r>
          </a:p>
        </p:txBody>
      </p:sp>
    </p:spTree>
    <p:extLst>
      <p:ext uri="{BB962C8B-B14F-4D97-AF65-F5344CB8AC3E}">
        <p14:creationId xmlns:p14="http://schemas.microsoft.com/office/powerpoint/2010/main" val="781391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FD502-33FE-2107-FC6B-51822F33168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412FBB7-8066-D9A1-BC39-E769D4813FEE}"/>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964F287B-451C-DF98-C485-50FCB94A7DEF}"/>
              </a:ext>
            </a:extLst>
          </p:cNvPr>
          <p:cNvSpPr>
            <a:spLocks noGrp="1"/>
          </p:cNvSpPr>
          <p:nvPr>
            <p:ph idx="1"/>
          </p:nvPr>
        </p:nvSpPr>
        <p:spPr>
          <a:xfrm>
            <a:off x="838200" y="1782896"/>
            <a:ext cx="10515600" cy="4351338"/>
          </a:xfrm>
        </p:spPr>
        <p:txBody>
          <a:bodyPr/>
          <a:lstStyle/>
          <a:p>
            <a:pPr marL="0" indent="0">
              <a:buNone/>
            </a:pPr>
            <a:r>
              <a:rPr lang="en-GB" dirty="0"/>
              <a:t>'Prescriptiveness scale' of agile frameworks</a:t>
            </a:r>
          </a:p>
        </p:txBody>
      </p:sp>
      <p:sp>
        <p:nvSpPr>
          <p:cNvPr id="14" name="object 3">
            <a:extLst>
              <a:ext uri="{FF2B5EF4-FFF2-40B4-BE49-F238E27FC236}">
                <a16:creationId xmlns:a16="http://schemas.microsoft.com/office/drawing/2014/main" id="{1CBCE879-1B11-FFE2-A4AA-4CD23E855370}"/>
              </a:ext>
            </a:extLst>
          </p:cNvPr>
          <p:cNvSpPr txBox="1"/>
          <p:nvPr/>
        </p:nvSpPr>
        <p:spPr>
          <a:xfrm>
            <a:off x="8022666" y="2837775"/>
            <a:ext cx="2683510" cy="2314608"/>
          </a:xfrm>
          <a:prstGeom prst="rect">
            <a:avLst/>
          </a:prstGeom>
          <a:solidFill>
            <a:srgbClr val="DC56F3">
              <a:alpha val="40000"/>
            </a:srgbClr>
          </a:solidFill>
        </p:spPr>
        <p:txBody>
          <a:bodyPr vert="horz" wrap="square" lIns="0" tIns="0" rIns="0" bIns="0" rtlCol="0">
            <a:spAutoFit/>
          </a:bodyPr>
          <a:lstStyle/>
          <a:p>
            <a:pPr marL="78105" marR="192405">
              <a:lnSpc>
                <a:spcPct val="114599"/>
              </a:lnSpc>
              <a:tabLst>
                <a:tab pos="265430" algn="l"/>
              </a:tabLst>
            </a:pPr>
            <a:r>
              <a:rPr lang="en-GB" sz="1200" dirty="0">
                <a:solidFill>
                  <a:srgbClr val="434343"/>
                </a:solidFill>
                <a:latin typeface="Bahnschrift SemiLight" panose="020B0502040204020203" pitchFamily="34" charset="0"/>
                <a:cs typeface="Trebuchet MS"/>
              </a:rPr>
              <a:t>FRAMEWORK AND NUMBER OF PRESCRIBED RULES:</a:t>
            </a:r>
          </a:p>
          <a:p>
            <a:pPr marL="78105" marR="192405">
              <a:lnSpc>
                <a:spcPct val="114599"/>
              </a:lnSpc>
              <a:tabLst>
                <a:tab pos="265430" algn="l"/>
              </a:tabLst>
            </a:pPr>
            <a:endParaRPr lang="en-GB" sz="1200" dirty="0">
              <a:solidFill>
                <a:srgbClr val="434343"/>
              </a:solidFill>
              <a:latin typeface="Bahnschrift SemiLight" panose="020B0502040204020203" pitchFamily="34" charset="0"/>
              <a:cs typeface="Trebuchet MS"/>
            </a:endParaRPr>
          </a:p>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RUP (Rational Unified Process): over 120 (including roles, rituals, artefacts and other rules)</a:t>
            </a:r>
          </a:p>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XP (</a:t>
            </a:r>
            <a:r>
              <a:rPr lang="en-GB" sz="1200" dirty="0" err="1">
                <a:solidFill>
                  <a:srgbClr val="434343"/>
                </a:solidFill>
                <a:latin typeface="Bahnschrift SemiLight" panose="020B0502040204020203" pitchFamily="34" charset="0"/>
                <a:cs typeface="Trebuchet MS"/>
              </a:rPr>
              <a:t>eXtreme</a:t>
            </a:r>
            <a:r>
              <a:rPr lang="en-GB" sz="1200" dirty="0">
                <a:solidFill>
                  <a:srgbClr val="434343"/>
                </a:solidFill>
                <a:latin typeface="Bahnschrift SemiLight" panose="020B0502040204020203" pitchFamily="34" charset="0"/>
                <a:cs typeface="Trebuchet MS"/>
              </a:rPr>
              <a:t> Programming): 13</a:t>
            </a:r>
          </a:p>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SCRUM: 9</a:t>
            </a:r>
          </a:p>
          <a:p>
            <a:pPr marL="249555" marR="192405" indent="-171450">
              <a:lnSpc>
                <a:spcPct val="114599"/>
              </a:lnSpc>
              <a:buFont typeface="Arial" panose="020B0604020202020204" pitchFamily="34" charset="0"/>
              <a:buChar char="•"/>
              <a:tabLst>
                <a:tab pos="265430" algn="l"/>
              </a:tabLst>
            </a:pPr>
            <a:r>
              <a:rPr lang="en-GB" sz="1200" dirty="0">
                <a:solidFill>
                  <a:srgbClr val="434343"/>
                </a:solidFill>
                <a:latin typeface="Bahnschrift SemiLight" panose="020B0502040204020203" pitchFamily="34" charset="0"/>
                <a:cs typeface="Trebuchet MS"/>
              </a:rPr>
              <a:t>KANBAN: 3 (visualise workflow, limit Work In Process, continuously improve)</a:t>
            </a:r>
          </a:p>
        </p:txBody>
      </p:sp>
      <p:pic>
        <p:nvPicPr>
          <p:cNvPr id="5" name="object 4">
            <a:extLst>
              <a:ext uri="{FF2B5EF4-FFF2-40B4-BE49-F238E27FC236}">
                <a16:creationId xmlns:a16="http://schemas.microsoft.com/office/drawing/2014/main" id="{753D9809-A257-8DD4-98DA-6EBBE99CC1ED}"/>
              </a:ext>
            </a:extLst>
          </p:cNvPr>
          <p:cNvPicPr/>
          <p:nvPr/>
        </p:nvPicPr>
        <p:blipFill>
          <a:blip r:embed="rId2" cstate="print"/>
          <a:srcRect t="7437"/>
          <a:stretch/>
        </p:blipFill>
        <p:spPr>
          <a:xfrm>
            <a:off x="922290" y="2779867"/>
            <a:ext cx="6152260" cy="3713008"/>
          </a:xfrm>
          <a:prstGeom prst="rect">
            <a:avLst/>
          </a:prstGeom>
        </p:spPr>
      </p:pic>
      <p:sp>
        <p:nvSpPr>
          <p:cNvPr id="8" name="object 5">
            <a:extLst>
              <a:ext uri="{FF2B5EF4-FFF2-40B4-BE49-F238E27FC236}">
                <a16:creationId xmlns:a16="http://schemas.microsoft.com/office/drawing/2014/main" id="{A05D5B6A-D22B-4C8D-731F-31B7980E187E}"/>
              </a:ext>
            </a:extLst>
          </p:cNvPr>
          <p:cNvSpPr txBox="1"/>
          <p:nvPr/>
        </p:nvSpPr>
        <p:spPr>
          <a:xfrm>
            <a:off x="838200" y="2439754"/>
            <a:ext cx="1511716"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More </a:t>
            </a:r>
            <a:r>
              <a:rPr lang="it-IT" sz="1200" b="1" spc="70" dirty="0" err="1">
                <a:latin typeface="Bahnschrift SemiLight" panose="020B0502040204020203" pitchFamily="34" charset="0"/>
                <a:cs typeface="Trebuchet MS"/>
              </a:rPr>
              <a:t>prescriptive</a:t>
            </a:r>
            <a:endParaRPr sz="1200" dirty="0">
              <a:latin typeface="Bahnschrift SemiLight" panose="020B0502040204020203" pitchFamily="34" charset="0"/>
              <a:cs typeface="Trebuchet MS"/>
            </a:endParaRPr>
          </a:p>
        </p:txBody>
      </p:sp>
      <p:sp>
        <p:nvSpPr>
          <p:cNvPr id="9" name="object 5">
            <a:extLst>
              <a:ext uri="{FF2B5EF4-FFF2-40B4-BE49-F238E27FC236}">
                <a16:creationId xmlns:a16="http://schemas.microsoft.com/office/drawing/2014/main" id="{0574E5E5-456C-7CB0-A519-2F520AD11228}"/>
              </a:ext>
            </a:extLst>
          </p:cNvPr>
          <p:cNvSpPr txBox="1"/>
          <p:nvPr/>
        </p:nvSpPr>
        <p:spPr>
          <a:xfrm>
            <a:off x="6096000" y="2439754"/>
            <a:ext cx="1245238" cy="256480"/>
          </a:xfrm>
          <a:prstGeom prst="rect">
            <a:avLst/>
          </a:prstGeom>
          <a:solidFill>
            <a:srgbClr val="DC56F3">
              <a:alpha val="40000"/>
            </a:srgbClr>
          </a:solidFill>
        </p:spPr>
        <p:txBody>
          <a:bodyPr vert="horz" wrap="square" lIns="0" tIns="71120" rIns="0" bIns="0" rtlCol="0">
            <a:spAutoFit/>
          </a:bodyPr>
          <a:lstStyle/>
          <a:p>
            <a:pPr marL="85725">
              <a:lnSpc>
                <a:spcPct val="100000"/>
              </a:lnSpc>
              <a:spcBef>
                <a:spcPts val="560"/>
              </a:spcBef>
            </a:pPr>
            <a:r>
              <a:rPr lang="it-IT" sz="1200" b="1" spc="70" dirty="0">
                <a:latin typeface="Bahnschrift SemiLight" panose="020B0502040204020203" pitchFamily="34" charset="0"/>
                <a:cs typeface="Trebuchet MS"/>
              </a:rPr>
              <a:t>More </a:t>
            </a:r>
            <a:r>
              <a:rPr lang="it-IT" sz="1200" b="1" spc="70" dirty="0" err="1">
                <a:latin typeface="Bahnschrift SemiLight" panose="020B0502040204020203" pitchFamily="34" charset="0"/>
                <a:cs typeface="Trebuchet MS"/>
              </a:rPr>
              <a:t>adaptive</a:t>
            </a:r>
            <a:endParaRPr sz="1200" dirty="0">
              <a:latin typeface="Bahnschrift SemiLight" panose="020B0502040204020203" pitchFamily="34" charset="0"/>
              <a:cs typeface="Trebuchet MS"/>
            </a:endParaRPr>
          </a:p>
        </p:txBody>
      </p:sp>
    </p:spTree>
    <p:extLst>
      <p:ext uri="{BB962C8B-B14F-4D97-AF65-F5344CB8AC3E}">
        <p14:creationId xmlns:p14="http://schemas.microsoft.com/office/powerpoint/2010/main" val="1941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50805-5C9F-E8FF-9E72-01A40E9A51D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5700B54-EB03-AC23-FD7E-A9A63C5D9EC8}"/>
              </a:ext>
            </a:extLst>
          </p:cNvPr>
          <p:cNvSpPr>
            <a:spLocks noGrp="1"/>
          </p:cNvSpPr>
          <p:nvPr>
            <p:ph type="ctrTitle"/>
          </p:nvPr>
        </p:nvSpPr>
        <p:spPr/>
        <p:txBody>
          <a:bodyPr/>
          <a:lstStyle/>
          <a:p>
            <a:r>
              <a:rPr lang="en-GB" dirty="0"/>
              <a:t>2.2 Agile in ‘non-development’ processes (2.5 hours)</a:t>
            </a:r>
          </a:p>
        </p:txBody>
      </p:sp>
    </p:spTree>
    <p:extLst>
      <p:ext uri="{BB962C8B-B14F-4D97-AF65-F5344CB8AC3E}">
        <p14:creationId xmlns:p14="http://schemas.microsoft.com/office/powerpoint/2010/main" val="2070606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D55860-93A1-4657-0298-E48D9905CED9}"/>
              </a:ext>
            </a:extLst>
          </p:cNvPr>
          <p:cNvSpPr>
            <a:spLocks noGrp="1"/>
          </p:cNvSpPr>
          <p:nvPr>
            <p:ph type="title"/>
          </p:nvPr>
        </p:nvSpPr>
        <p:spPr/>
        <p:txBody>
          <a:bodyPr/>
          <a:lstStyle/>
          <a:p>
            <a:r>
              <a:rPr lang="it-IT" dirty="0" err="1"/>
              <a:t>Which</a:t>
            </a:r>
            <a:r>
              <a:rPr lang="it-IT" dirty="0"/>
              <a:t> </a:t>
            </a:r>
            <a:r>
              <a:rPr lang="it-IT" dirty="0" err="1"/>
              <a:t>processes</a:t>
            </a:r>
            <a:r>
              <a:rPr lang="it-IT" dirty="0"/>
              <a:t>?</a:t>
            </a:r>
            <a:endParaRPr lang="en-GB" dirty="0"/>
          </a:p>
        </p:txBody>
      </p:sp>
      <p:sp>
        <p:nvSpPr>
          <p:cNvPr id="3" name="Segnaposto contenuto 2">
            <a:extLst>
              <a:ext uri="{FF2B5EF4-FFF2-40B4-BE49-F238E27FC236}">
                <a16:creationId xmlns:a16="http://schemas.microsoft.com/office/drawing/2014/main" id="{21875FB2-A39C-40AD-E026-763C85A160C5}"/>
              </a:ext>
            </a:extLst>
          </p:cNvPr>
          <p:cNvSpPr>
            <a:spLocks noGrp="1"/>
          </p:cNvSpPr>
          <p:nvPr>
            <p:ph idx="1"/>
          </p:nvPr>
        </p:nvSpPr>
        <p:spPr/>
        <p:txBody>
          <a:bodyPr/>
          <a:lstStyle/>
          <a:p>
            <a:pPr marL="0" indent="0">
              <a:buNone/>
            </a:pPr>
            <a:r>
              <a:rPr lang="en-GB" dirty="0"/>
              <a:t>Processes, depending on their role within the organisation, can be classified in different ways. Starting from Stalk and Hout's definition, we can identify:</a:t>
            </a:r>
          </a:p>
          <a:p>
            <a:pPr marL="0" indent="0">
              <a:buNone/>
            </a:pPr>
            <a:endParaRPr lang="en-GB" dirty="0"/>
          </a:p>
          <a:p>
            <a:pPr marL="514350" indent="-514350">
              <a:buAutoNum type="arabicParenR"/>
            </a:pPr>
            <a:r>
              <a:rPr lang="en-GB" dirty="0"/>
              <a:t>OPERATIONAL PROCESSES </a:t>
            </a:r>
          </a:p>
          <a:p>
            <a:pPr marL="514350" indent="-514350">
              <a:buAutoNum type="arabicParenR"/>
            </a:pPr>
            <a:r>
              <a:rPr lang="en-GB" dirty="0"/>
              <a:t>SUPPORT PROCESSES </a:t>
            </a:r>
          </a:p>
          <a:p>
            <a:pPr marL="514350" indent="-514350">
              <a:buAutoNum type="arabicParenR"/>
            </a:pPr>
            <a:r>
              <a:rPr lang="en-GB" dirty="0"/>
              <a:t>CONTROL PROCESSES</a:t>
            </a:r>
          </a:p>
          <a:p>
            <a:pPr marL="0" indent="0">
              <a:buNone/>
            </a:pPr>
            <a:endParaRPr lang="en-GB" dirty="0"/>
          </a:p>
        </p:txBody>
      </p:sp>
    </p:spTree>
    <p:extLst>
      <p:ext uri="{BB962C8B-B14F-4D97-AF65-F5344CB8AC3E}">
        <p14:creationId xmlns:p14="http://schemas.microsoft.com/office/powerpoint/2010/main" val="1641208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39CFE-CFCB-6B06-9934-17638D10D52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D6E775B-C8B7-02FE-F667-D41A51E93F47}"/>
              </a:ext>
            </a:extLst>
          </p:cNvPr>
          <p:cNvSpPr>
            <a:spLocks noGrp="1"/>
          </p:cNvSpPr>
          <p:nvPr>
            <p:ph type="title"/>
          </p:nvPr>
        </p:nvSpPr>
        <p:spPr/>
        <p:txBody>
          <a:bodyPr/>
          <a:lstStyle/>
          <a:p>
            <a:r>
              <a:rPr lang="it-IT" dirty="0" err="1"/>
              <a:t>Which</a:t>
            </a:r>
            <a:r>
              <a:rPr lang="it-IT" dirty="0"/>
              <a:t> </a:t>
            </a:r>
            <a:r>
              <a:rPr lang="it-IT" dirty="0" err="1"/>
              <a:t>processes</a:t>
            </a:r>
            <a:r>
              <a:rPr lang="it-IT" dirty="0"/>
              <a:t>?</a:t>
            </a:r>
            <a:endParaRPr lang="en-GB" dirty="0"/>
          </a:p>
        </p:txBody>
      </p:sp>
      <p:sp>
        <p:nvSpPr>
          <p:cNvPr id="3" name="Segnaposto contenuto 2">
            <a:extLst>
              <a:ext uri="{FF2B5EF4-FFF2-40B4-BE49-F238E27FC236}">
                <a16:creationId xmlns:a16="http://schemas.microsoft.com/office/drawing/2014/main" id="{AEA6A64E-9805-21E4-DCE0-D0F2AFFDF04C}"/>
              </a:ext>
            </a:extLst>
          </p:cNvPr>
          <p:cNvSpPr>
            <a:spLocks noGrp="1"/>
          </p:cNvSpPr>
          <p:nvPr>
            <p:ph idx="1"/>
          </p:nvPr>
        </p:nvSpPr>
        <p:spPr/>
        <p:txBody>
          <a:bodyPr/>
          <a:lstStyle/>
          <a:p>
            <a:pPr marL="0" indent="0">
              <a:buNone/>
            </a:pPr>
            <a:r>
              <a:rPr lang="en-GB" dirty="0"/>
              <a:t>Processes, depending on their role within the organisation, can be classified in different ways. Starting from Stalk and Hout's definition, we can identify:</a:t>
            </a:r>
          </a:p>
          <a:p>
            <a:pPr marL="0" indent="0">
              <a:buNone/>
            </a:pPr>
            <a:endParaRPr lang="en-GB" dirty="0"/>
          </a:p>
          <a:p>
            <a:pPr marL="514350" indent="-514350">
              <a:buAutoNum type="arabicParenR"/>
            </a:pPr>
            <a:r>
              <a:rPr lang="en-GB" dirty="0"/>
              <a:t>OPERATIONAL PROCESSES </a:t>
            </a:r>
          </a:p>
          <a:p>
            <a:pPr marL="514350" indent="-514350">
              <a:buAutoNum type="arabicParenR"/>
            </a:pPr>
            <a:r>
              <a:rPr lang="en-GB" dirty="0"/>
              <a:t>SUPPORT PROCESSES </a:t>
            </a:r>
          </a:p>
          <a:p>
            <a:pPr marL="514350" indent="-514350">
              <a:buAutoNum type="arabicParenR"/>
            </a:pPr>
            <a:r>
              <a:rPr lang="en-GB" dirty="0"/>
              <a:t>CONTROL PROCESSES</a:t>
            </a:r>
          </a:p>
          <a:p>
            <a:pPr marL="0" indent="0">
              <a:buNone/>
            </a:pPr>
            <a:endParaRPr lang="en-GB" dirty="0"/>
          </a:p>
        </p:txBody>
      </p:sp>
    </p:spTree>
    <p:extLst>
      <p:ext uri="{BB962C8B-B14F-4D97-AF65-F5344CB8AC3E}">
        <p14:creationId xmlns:p14="http://schemas.microsoft.com/office/powerpoint/2010/main" val="3042489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C6D4-C3D8-D698-24B3-A00E7E79658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504294F-9310-F6CC-7E3D-1EAB0FA61414}"/>
              </a:ext>
            </a:extLst>
          </p:cNvPr>
          <p:cNvSpPr>
            <a:spLocks noGrp="1"/>
          </p:cNvSpPr>
          <p:nvPr>
            <p:ph type="title"/>
          </p:nvPr>
        </p:nvSpPr>
        <p:spPr/>
        <p:txBody>
          <a:bodyPr/>
          <a:lstStyle/>
          <a:p>
            <a:r>
              <a:rPr lang="it-IT" dirty="0" err="1"/>
              <a:t>Which</a:t>
            </a:r>
            <a:r>
              <a:rPr lang="it-IT" dirty="0"/>
              <a:t> </a:t>
            </a:r>
            <a:r>
              <a:rPr lang="it-IT" dirty="0" err="1"/>
              <a:t>processes</a:t>
            </a:r>
            <a:r>
              <a:rPr lang="it-IT" dirty="0"/>
              <a:t>?</a:t>
            </a:r>
            <a:endParaRPr lang="en-GB" dirty="0"/>
          </a:p>
        </p:txBody>
      </p:sp>
      <p:sp>
        <p:nvSpPr>
          <p:cNvPr id="3" name="Segnaposto contenuto 2">
            <a:extLst>
              <a:ext uri="{FF2B5EF4-FFF2-40B4-BE49-F238E27FC236}">
                <a16:creationId xmlns:a16="http://schemas.microsoft.com/office/drawing/2014/main" id="{167E5A9A-83B6-665E-0B1A-BD9497124907}"/>
              </a:ext>
            </a:extLst>
          </p:cNvPr>
          <p:cNvSpPr>
            <a:spLocks noGrp="1"/>
          </p:cNvSpPr>
          <p:nvPr>
            <p:ph idx="1"/>
          </p:nvPr>
        </p:nvSpPr>
        <p:spPr/>
        <p:txBody>
          <a:bodyPr/>
          <a:lstStyle/>
          <a:p>
            <a:pPr marL="0" indent="0">
              <a:buNone/>
            </a:pPr>
            <a:r>
              <a:rPr lang="en-GB" dirty="0"/>
              <a:t>1) OPERATIONAL PROCESSES </a:t>
            </a:r>
          </a:p>
          <a:p>
            <a:pPr marL="0" indent="0">
              <a:buNone/>
            </a:pPr>
            <a:endParaRPr lang="en-GB" dirty="0"/>
          </a:p>
          <a:p>
            <a:pPr marL="0" indent="0">
              <a:buNone/>
            </a:pPr>
            <a:r>
              <a:rPr lang="en-GB" dirty="0"/>
              <a:t>They directly concern the creation of products or services. They are the processes that, more than others, directly provide added value to the product/service.</a:t>
            </a:r>
          </a:p>
          <a:p>
            <a:pPr marL="0" indent="0">
              <a:buNone/>
            </a:pPr>
            <a:endParaRPr lang="en-GB" dirty="0"/>
          </a:p>
          <a:p>
            <a:pPr marL="0" indent="0">
              <a:buNone/>
            </a:pPr>
            <a:r>
              <a:rPr lang="en-GB" dirty="0"/>
              <a:t>E.g. design, production, sales.</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946257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6ABC0-C77A-6DC2-C3FC-D66D84565C2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7ACDB33-A1FF-5D41-58D5-C8B046AC756A}"/>
              </a:ext>
            </a:extLst>
          </p:cNvPr>
          <p:cNvSpPr>
            <a:spLocks noGrp="1"/>
          </p:cNvSpPr>
          <p:nvPr>
            <p:ph type="title"/>
          </p:nvPr>
        </p:nvSpPr>
        <p:spPr/>
        <p:txBody>
          <a:bodyPr/>
          <a:lstStyle/>
          <a:p>
            <a:r>
              <a:rPr lang="it-IT" dirty="0" err="1"/>
              <a:t>Which</a:t>
            </a:r>
            <a:r>
              <a:rPr lang="it-IT" dirty="0"/>
              <a:t> </a:t>
            </a:r>
            <a:r>
              <a:rPr lang="it-IT" dirty="0" err="1"/>
              <a:t>processes</a:t>
            </a:r>
            <a:r>
              <a:rPr lang="it-IT" dirty="0"/>
              <a:t>?</a:t>
            </a:r>
            <a:endParaRPr lang="en-GB" dirty="0"/>
          </a:p>
        </p:txBody>
      </p:sp>
      <p:sp>
        <p:nvSpPr>
          <p:cNvPr id="3" name="Segnaposto contenuto 2">
            <a:extLst>
              <a:ext uri="{FF2B5EF4-FFF2-40B4-BE49-F238E27FC236}">
                <a16:creationId xmlns:a16="http://schemas.microsoft.com/office/drawing/2014/main" id="{173BFF00-AE29-725D-A6D6-8BA171291611}"/>
              </a:ext>
            </a:extLst>
          </p:cNvPr>
          <p:cNvSpPr>
            <a:spLocks noGrp="1"/>
          </p:cNvSpPr>
          <p:nvPr>
            <p:ph idx="1"/>
          </p:nvPr>
        </p:nvSpPr>
        <p:spPr/>
        <p:txBody>
          <a:bodyPr/>
          <a:lstStyle/>
          <a:p>
            <a:pPr marL="0" indent="0">
              <a:buNone/>
            </a:pPr>
            <a:r>
              <a:rPr lang="en-GB" dirty="0"/>
              <a:t>2) SUPPORT PROCESSES  </a:t>
            </a:r>
          </a:p>
          <a:p>
            <a:pPr marL="0" indent="0">
              <a:buNone/>
            </a:pPr>
            <a:endParaRPr lang="en-GB" dirty="0"/>
          </a:p>
          <a:p>
            <a:pPr marL="0" indent="0">
              <a:buNone/>
            </a:pPr>
            <a:r>
              <a:rPr lang="en-GB" dirty="0"/>
              <a:t>They support operational processes in order to make them more effective and efficient.</a:t>
            </a:r>
          </a:p>
          <a:p>
            <a:pPr marL="0" indent="0">
              <a:buNone/>
            </a:pPr>
            <a:endParaRPr lang="en-GB" dirty="0"/>
          </a:p>
          <a:p>
            <a:pPr marL="0" indent="0">
              <a:buNone/>
            </a:pPr>
            <a:r>
              <a:rPr lang="fr-FR" dirty="0"/>
              <a:t>E.g. commercial management, information system, </a:t>
            </a:r>
            <a:r>
              <a:rPr lang="fr-FR" dirty="0" err="1"/>
              <a:t>human</a:t>
            </a:r>
            <a:r>
              <a:rPr lang="fr-FR" dirty="0"/>
              <a:t> </a:t>
            </a:r>
            <a:r>
              <a:rPr lang="fr-FR" dirty="0" err="1"/>
              <a:t>resources</a:t>
            </a:r>
            <a:r>
              <a:rPr lang="fr-FR" dirty="0"/>
              <a:t>, </a:t>
            </a:r>
            <a:r>
              <a:rPr lang="fr-FR" dirty="0" err="1"/>
              <a:t>financial</a:t>
            </a:r>
            <a:r>
              <a:rPr lang="fr-FR" dirty="0"/>
              <a:t> management, </a:t>
            </a:r>
            <a:r>
              <a:rPr lang="fr-FR" dirty="0" err="1"/>
              <a:t>procurement</a:t>
            </a:r>
            <a:r>
              <a:rPr lang="fr-FR" dirty="0"/>
              <a:t>, etc.</a:t>
            </a:r>
          </a:p>
          <a:p>
            <a:pPr marL="0" indent="0">
              <a:buNone/>
            </a:pPr>
            <a:endParaRPr lang="en-GB" dirty="0"/>
          </a:p>
        </p:txBody>
      </p:sp>
    </p:spTree>
    <p:extLst>
      <p:ext uri="{BB962C8B-B14F-4D97-AF65-F5344CB8AC3E}">
        <p14:creationId xmlns:p14="http://schemas.microsoft.com/office/powerpoint/2010/main" val="3179739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1AA69-7491-6353-09AF-AA6687CDF07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2C0A0BD-38B4-77E9-94BB-BC259B89E87E}"/>
              </a:ext>
            </a:extLst>
          </p:cNvPr>
          <p:cNvSpPr>
            <a:spLocks noGrp="1"/>
          </p:cNvSpPr>
          <p:nvPr>
            <p:ph type="title"/>
          </p:nvPr>
        </p:nvSpPr>
        <p:spPr/>
        <p:txBody>
          <a:bodyPr/>
          <a:lstStyle/>
          <a:p>
            <a:r>
              <a:rPr lang="it-IT" dirty="0" err="1"/>
              <a:t>Which</a:t>
            </a:r>
            <a:r>
              <a:rPr lang="it-IT" dirty="0"/>
              <a:t> </a:t>
            </a:r>
            <a:r>
              <a:rPr lang="it-IT" dirty="0" err="1"/>
              <a:t>processes</a:t>
            </a:r>
            <a:r>
              <a:rPr lang="it-IT" dirty="0"/>
              <a:t>?</a:t>
            </a:r>
            <a:endParaRPr lang="en-GB" dirty="0"/>
          </a:p>
        </p:txBody>
      </p:sp>
      <p:sp>
        <p:nvSpPr>
          <p:cNvPr id="3" name="Segnaposto contenuto 2">
            <a:extLst>
              <a:ext uri="{FF2B5EF4-FFF2-40B4-BE49-F238E27FC236}">
                <a16:creationId xmlns:a16="http://schemas.microsoft.com/office/drawing/2014/main" id="{324EC8FF-0D8E-C372-88D5-819AE08D8A2A}"/>
              </a:ext>
            </a:extLst>
          </p:cNvPr>
          <p:cNvSpPr>
            <a:spLocks noGrp="1"/>
          </p:cNvSpPr>
          <p:nvPr>
            <p:ph idx="1"/>
          </p:nvPr>
        </p:nvSpPr>
        <p:spPr/>
        <p:txBody>
          <a:bodyPr/>
          <a:lstStyle/>
          <a:p>
            <a:pPr marL="0" indent="0">
              <a:buNone/>
            </a:pPr>
            <a:r>
              <a:rPr lang="en-GB" dirty="0"/>
              <a:t>3) CONTROL PROCESSES</a:t>
            </a:r>
          </a:p>
          <a:p>
            <a:pPr marL="0" indent="0">
              <a:buNone/>
            </a:pPr>
            <a:endParaRPr lang="en-GB" dirty="0"/>
          </a:p>
          <a:p>
            <a:pPr marL="0" indent="0">
              <a:buNone/>
            </a:pPr>
            <a:r>
              <a:rPr lang="en-GB" dirty="0"/>
              <a:t>Processes that drive the entire Quality Management System.</a:t>
            </a:r>
          </a:p>
          <a:p>
            <a:pPr marL="0" indent="0">
              <a:buNone/>
            </a:pPr>
            <a:endParaRPr lang="en-GB" dirty="0"/>
          </a:p>
          <a:p>
            <a:pPr marL="0" indent="0">
              <a:buNone/>
            </a:pPr>
            <a:r>
              <a:rPr lang="en-GB" dirty="0"/>
              <a:t>E.g. review of the Quality Management System, definition of the organisation's objectives, measurement of results, development of strategies, etc.</a:t>
            </a:r>
          </a:p>
          <a:p>
            <a:pPr marL="0" indent="0">
              <a:buNone/>
            </a:pPr>
            <a:endParaRPr lang="en-GB" dirty="0"/>
          </a:p>
        </p:txBody>
      </p:sp>
    </p:spTree>
    <p:extLst>
      <p:ext uri="{BB962C8B-B14F-4D97-AF65-F5344CB8AC3E}">
        <p14:creationId xmlns:p14="http://schemas.microsoft.com/office/powerpoint/2010/main" val="70173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22FB42-0F0C-5A79-2378-0CF2B9FD195E}"/>
              </a:ext>
            </a:extLst>
          </p:cNvPr>
          <p:cNvSpPr>
            <a:spLocks noGrp="1"/>
          </p:cNvSpPr>
          <p:nvPr>
            <p:ph type="ctrTitle"/>
          </p:nvPr>
        </p:nvSpPr>
        <p:spPr/>
        <p:txBody>
          <a:bodyPr/>
          <a:lstStyle/>
          <a:p>
            <a:r>
              <a:rPr lang="en-GB" dirty="0"/>
              <a:t>2.1 Kanban and Scrum compared (1.5 hours)</a:t>
            </a:r>
            <a:br>
              <a:rPr lang="en-GB" dirty="0"/>
            </a:br>
            <a:endParaRPr lang="en-GB" dirty="0"/>
          </a:p>
        </p:txBody>
      </p:sp>
    </p:spTree>
    <p:extLst>
      <p:ext uri="{BB962C8B-B14F-4D97-AF65-F5344CB8AC3E}">
        <p14:creationId xmlns:p14="http://schemas.microsoft.com/office/powerpoint/2010/main" val="1186225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161BD-D943-BB3E-36C4-D8314A9D98A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CD74FF7-74D6-917D-C6CE-1BB320B44233}"/>
              </a:ext>
            </a:extLst>
          </p:cNvPr>
          <p:cNvSpPr>
            <a:spLocks noGrp="1"/>
          </p:cNvSpPr>
          <p:nvPr>
            <p:ph type="title"/>
          </p:nvPr>
        </p:nvSpPr>
        <p:spPr/>
        <p:txBody>
          <a:bodyPr>
            <a:normAutofit/>
          </a:bodyPr>
          <a:lstStyle/>
          <a:p>
            <a:r>
              <a:rPr lang="en-GB" sz="3200" dirty="0"/>
              <a:t>Examples of processes that can be managed with agile</a:t>
            </a:r>
          </a:p>
        </p:txBody>
      </p:sp>
      <p:sp>
        <p:nvSpPr>
          <p:cNvPr id="3" name="Segnaposto contenuto 2">
            <a:extLst>
              <a:ext uri="{FF2B5EF4-FFF2-40B4-BE49-F238E27FC236}">
                <a16:creationId xmlns:a16="http://schemas.microsoft.com/office/drawing/2014/main" id="{BF26E109-5683-32EE-ABB8-1F7CA84E6035}"/>
              </a:ext>
            </a:extLst>
          </p:cNvPr>
          <p:cNvSpPr>
            <a:spLocks noGrp="1"/>
          </p:cNvSpPr>
          <p:nvPr>
            <p:ph idx="1"/>
          </p:nvPr>
        </p:nvSpPr>
        <p:spPr/>
        <p:txBody>
          <a:bodyPr/>
          <a:lstStyle/>
          <a:p>
            <a:r>
              <a:rPr lang="en-GB" dirty="0"/>
              <a:t>Ensuring the correct execution of a project (also in PA)</a:t>
            </a:r>
          </a:p>
          <a:p>
            <a:r>
              <a:rPr lang="en-GB" dirty="0"/>
              <a:t>Selling</a:t>
            </a:r>
          </a:p>
          <a:p>
            <a:r>
              <a:rPr lang="en-GB" dirty="0"/>
              <a:t>Manage customer communications (marketing activities, etc.)</a:t>
            </a:r>
          </a:p>
          <a:p>
            <a:r>
              <a:rPr lang="en-GB" dirty="0"/>
              <a:t>Monitor customer satisfaction</a:t>
            </a:r>
          </a:p>
          <a:p>
            <a:r>
              <a:rPr lang="en-GB" dirty="0"/>
              <a:t>Manage resources (manage financial transactions, process internal and external information reporting, fulfil legal obligations)</a:t>
            </a:r>
          </a:p>
          <a:p>
            <a:pPr marL="0" indent="0">
              <a:buNone/>
            </a:pPr>
            <a:endParaRPr lang="en-GB" dirty="0"/>
          </a:p>
        </p:txBody>
      </p:sp>
    </p:spTree>
    <p:extLst>
      <p:ext uri="{BB962C8B-B14F-4D97-AF65-F5344CB8AC3E}">
        <p14:creationId xmlns:p14="http://schemas.microsoft.com/office/powerpoint/2010/main" val="475028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EED63-E42B-DE95-2A55-02A16518CF7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D663A0B-1D31-8D32-A287-068DE4E27FEE}"/>
              </a:ext>
            </a:extLst>
          </p:cNvPr>
          <p:cNvSpPr>
            <a:spLocks noGrp="1"/>
          </p:cNvSpPr>
          <p:nvPr>
            <p:ph type="title"/>
          </p:nvPr>
        </p:nvSpPr>
        <p:spPr/>
        <p:txBody>
          <a:bodyPr>
            <a:normAutofit/>
          </a:bodyPr>
          <a:lstStyle/>
          <a:p>
            <a:r>
              <a:rPr lang="en-GB" sz="3200" dirty="0"/>
              <a:t>Agile board for after-sales management</a:t>
            </a:r>
          </a:p>
        </p:txBody>
      </p:sp>
      <p:pic>
        <p:nvPicPr>
          <p:cNvPr id="6" name="object 3">
            <a:extLst>
              <a:ext uri="{FF2B5EF4-FFF2-40B4-BE49-F238E27FC236}">
                <a16:creationId xmlns:a16="http://schemas.microsoft.com/office/drawing/2014/main" id="{2CE4F00D-5B31-F6A7-94BF-0D2C894E587B}"/>
              </a:ext>
            </a:extLst>
          </p:cNvPr>
          <p:cNvPicPr/>
          <p:nvPr/>
        </p:nvPicPr>
        <p:blipFill>
          <a:blip r:embed="rId2" cstate="print"/>
          <a:stretch>
            <a:fillRect/>
          </a:stretch>
        </p:blipFill>
        <p:spPr>
          <a:xfrm>
            <a:off x="2271963" y="1786071"/>
            <a:ext cx="7648073" cy="4170347"/>
          </a:xfrm>
          <a:prstGeom prst="rect">
            <a:avLst/>
          </a:prstGeom>
        </p:spPr>
      </p:pic>
    </p:spTree>
    <p:extLst>
      <p:ext uri="{BB962C8B-B14F-4D97-AF65-F5344CB8AC3E}">
        <p14:creationId xmlns:p14="http://schemas.microsoft.com/office/powerpoint/2010/main" val="2697076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27B5F-A9B2-754B-9056-F4378D4B454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23CF65C-BC40-AF6A-87AF-24EC3371031D}"/>
              </a:ext>
            </a:extLst>
          </p:cNvPr>
          <p:cNvSpPr>
            <a:spLocks noGrp="1"/>
          </p:cNvSpPr>
          <p:nvPr>
            <p:ph type="title"/>
          </p:nvPr>
        </p:nvSpPr>
        <p:spPr/>
        <p:txBody>
          <a:bodyPr>
            <a:normAutofit/>
          </a:bodyPr>
          <a:lstStyle/>
          <a:p>
            <a:r>
              <a:rPr lang="en-GB" sz="3200" dirty="0"/>
              <a:t>Agile board to manage personnel selection</a:t>
            </a:r>
          </a:p>
        </p:txBody>
      </p:sp>
      <p:pic>
        <p:nvPicPr>
          <p:cNvPr id="3" name="object 3">
            <a:extLst>
              <a:ext uri="{FF2B5EF4-FFF2-40B4-BE49-F238E27FC236}">
                <a16:creationId xmlns:a16="http://schemas.microsoft.com/office/drawing/2014/main" id="{F56BA296-986A-4727-C12C-CA0B54ABAB4A}"/>
              </a:ext>
            </a:extLst>
          </p:cNvPr>
          <p:cNvPicPr/>
          <p:nvPr/>
        </p:nvPicPr>
        <p:blipFill>
          <a:blip r:embed="rId2" cstate="print"/>
          <a:stretch>
            <a:fillRect/>
          </a:stretch>
        </p:blipFill>
        <p:spPr>
          <a:xfrm>
            <a:off x="2506408" y="1815063"/>
            <a:ext cx="7179183" cy="4115718"/>
          </a:xfrm>
          <a:prstGeom prst="rect">
            <a:avLst/>
          </a:prstGeom>
        </p:spPr>
      </p:pic>
    </p:spTree>
    <p:extLst>
      <p:ext uri="{BB962C8B-B14F-4D97-AF65-F5344CB8AC3E}">
        <p14:creationId xmlns:p14="http://schemas.microsoft.com/office/powerpoint/2010/main" val="173626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94673-19BF-9896-33DB-71483FCD6B9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BADC754-69C4-7A6C-043D-C0D56CC27570}"/>
              </a:ext>
            </a:extLst>
          </p:cNvPr>
          <p:cNvSpPr>
            <a:spLocks noGrp="1"/>
          </p:cNvSpPr>
          <p:nvPr>
            <p:ph type="title"/>
          </p:nvPr>
        </p:nvSpPr>
        <p:spPr/>
        <p:txBody>
          <a:bodyPr>
            <a:normAutofit/>
          </a:bodyPr>
          <a:lstStyle/>
          <a:p>
            <a:r>
              <a:rPr lang="en-GB" sz="3200" dirty="0"/>
              <a:t>Agile board to manage sales</a:t>
            </a:r>
          </a:p>
        </p:txBody>
      </p:sp>
      <p:pic>
        <p:nvPicPr>
          <p:cNvPr id="4" name="object 3">
            <a:extLst>
              <a:ext uri="{FF2B5EF4-FFF2-40B4-BE49-F238E27FC236}">
                <a16:creationId xmlns:a16="http://schemas.microsoft.com/office/drawing/2014/main" id="{D4F0CF07-2970-D931-F2C2-2AE895F2F751}"/>
              </a:ext>
            </a:extLst>
          </p:cNvPr>
          <p:cNvPicPr/>
          <p:nvPr/>
        </p:nvPicPr>
        <p:blipFill>
          <a:blip r:embed="rId2" cstate="print"/>
          <a:stretch>
            <a:fillRect/>
          </a:stretch>
        </p:blipFill>
        <p:spPr>
          <a:xfrm>
            <a:off x="2637054" y="1957707"/>
            <a:ext cx="6917891" cy="4374725"/>
          </a:xfrm>
          <a:prstGeom prst="rect">
            <a:avLst/>
          </a:prstGeom>
        </p:spPr>
      </p:pic>
    </p:spTree>
    <p:extLst>
      <p:ext uri="{BB962C8B-B14F-4D97-AF65-F5344CB8AC3E}">
        <p14:creationId xmlns:p14="http://schemas.microsoft.com/office/powerpoint/2010/main" val="3205907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0F6D4-9183-AD5D-95A7-78CBFB318D6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F8AC232-4894-F353-C1A2-2DF1B6837062}"/>
              </a:ext>
            </a:extLst>
          </p:cNvPr>
          <p:cNvSpPr>
            <a:spLocks noGrp="1"/>
          </p:cNvSpPr>
          <p:nvPr>
            <p:ph type="ctrTitle"/>
          </p:nvPr>
        </p:nvSpPr>
        <p:spPr/>
        <p:txBody>
          <a:bodyPr/>
          <a:lstStyle/>
          <a:p>
            <a:pPr marL="0" indent="0">
              <a:buNone/>
            </a:pPr>
            <a:r>
              <a:rPr lang="en-GB" dirty="0"/>
              <a:t>2.3 Roles and rituals (2 hours)</a:t>
            </a:r>
          </a:p>
        </p:txBody>
      </p:sp>
    </p:spTree>
    <p:extLst>
      <p:ext uri="{BB962C8B-B14F-4D97-AF65-F5344CB8AC3E}">
        <p14:creationId xmlns:p14="http://schemas.microsoft.com/office/powerpoint/2010/main" val="3293356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32E338-47E9-2DD6-A5A0-9020DB836588}"/>
              </a:ext>
            </a:extLst>
          </p:cNvPr>
          <p:cNvSpPr>
            <a:spLocks noGrp="1"/>
          </p:cNvSpPr>
          <p:nvPr>
            <p:ph type="title"/>
          </p:nvPr>
        </p:nvSpPr>
        <p:spPr/>
        <p:txBody>
          <a:bodyPr/>
          <a:lstStyle/>
          <a:p>
            <a:r>
              <a:rPr lang="it-IT" dirty="0" err="1"/>
              <a:t>Roles</a:t>
            </a:r>
            <a:endParaRPr lang="en-GB" dirty="0"/>
          </a:p>
        </p:txBody>
      </p:sp>
      <p:sp>
        <p:nvSpPr>
          <p:cNvPr id="3" name="Segnaposto contenuto 2">
            <a:extLst>
              <a:ext uri="{FF2B5EF4-FFF2-40B4-BE49-F238E27FC236}">
                <a16:creationId xmlns:a16="http://schemas.microsoft.com/office/drawing/2014/main" id="{49D3DFCC-B8C1-109E-0659-18EF6CC61AF2}"/>
              </a:ext>
            </a:extLst>
          </p:cNvPr>
          <p:cNvSpPr>
            <a:spLocks noGrp="1"/>
          </p:cNvSpPr>
          <p:nvPr>
            <p:ph idx="1"/>
          </p:nvPr>
        </p:nvSpPr>
        <p:spPr/>
        <p:txBody>
          <a:bodyPr/>
          <a:lstStyle/>
          <a:p>
            <a:pPr marL="0" indent="0">
              <a:buNone/>
            </a:pPr>
            <a:r>
              <a:rPr lang="en-GB" dirty="0"/>
              <a:t>Role: set of behaviours, rights, duties, beliefs and norms related to and accepted by people in a certain social context</a:t>
            </a:r>
          </a:p>
          <a:p>
            <a:pPr marL="0" indent="0">
              <a:buNone/>
            </a:pPr>
            <a:endParaRPr lang="en-GB" dirty="0"/>
          </a:p>
          <a:p>
            <a:r>
              <a:rPr lang="en-GB" dirty="0">
                <a:cs typeface="Trebuchet MS"/>
              </a:rPr>
              <a:t>Product Owner</a:t>
            </a:r>
            <a:endParaRPr lang="en-GB" dirty="0"/>
          </a:p>
          <a:p>
            <a:r>
              <a:rPr lang="en-GB" sz="2800" dirty="0">
                <a:latin typeface="Bahnschrift SemiLight" panose="020B0502040204020203" pitchFamily="34" charset="0"/>
                <a:cs typeface="Trebuchet MS"/>
              </a:rPr>
              <a:t>Scrum Master</a:t>
            </a:r>
          </a:p>
          <a:p>
            <a:r>
              <a:rPr lang="en-GB" sz="2800" dirty="0">
                <a:latin typeface="Bahnschrift SemiLight" panose="020B0502040204020203" pitchFamily="34" charset="0"/>
                <a:cs typeface="Trebuchet MS"/>
              </a:rPr>
              <a:t>Team members</a:t>
            </a:r>
            <a:endParaRPr lang="en-GB" dirty="0"/>
          </a:p>
          <a:p>
            <a:endParaRPr lang="en-GB" dirty="0"/>
          </a:p>
        </p:txBody>
      </p:sp>
    </p:spTree>
    <p:extLst>
      <p:ext uri="{BB962C8B-B14F-4D97-AF65-F5344CB8AC3E}">
        <p14:creationId xmlns:p14="http://schemas.microsoft.com/office/powerpoint/2010/main" val="2287248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2B0F8-C7F4-FEB2-3C27-3FED0970449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26D6EDE-CD1B-4281-DF5E-0C6811D2C6E9}"/>
              </a:ext>
            </a:extLst>
          </p:cNvPr>
          <p:cNvSpPr>
            <a:spLocks noGrp="1"/>
          </p:cNvSpPr>
          <p:nvPr>
            <p:ph type="title"/>
          </p:nvPr>
        </p:nvSpPr>
        <p:spPr/>
        <p:txBody>
          <a:bodyPr/>
          <a:lstStyle/>
          <a:p>
            <a:r>
              <a:rPr lang="en-GB" dirty="0">
                <a:cs typeface="Trebuchet MS"/>
              </a:rPr>
              <a:t>Product Owner</a:t>
            </a:r>
            <a:endParaRPr lang="en-GB" dirty="0"/>
          </a:p>
        </p:txBody>
      </p:sp>
      <p:sp>
        <p:nvSpPr>
          <p:cNvPr id="3" name="Segnaposto contenuto 2">
            <a:extLst>
              <a:ext uri="{FF2B5EF4-FFF2-40B4-BE49-F238E27FC236}">
                <a16:creationId xmlns:a16="http://schemas.microsoft.com/office/drawing/2014/main" id="{46D36B3F-9F93-A3AE-702F-D4E83EB885F6}"/>
              </a:ext>
            </a:extLst>
          </p:cNvPr>
          <p:cNvSpPr>
            <a:spLocks noGrp="1"/>
          </p:cNvSpPr>
          <p:nvPr>
            <p:ph idx="1"/>
          </p:nvPr>
        </p:nvSpPr>
        <p:spPr>
          <a:xfrm>
            <a:off x="838200" y="2345284"/>
            <a:ext cx="5041307" cy="2925724"/>
          </a:xfrm>
        </p:spPr>
        <p:txBody>
          <a:bodyPr/>
          <a:lstStyle/>
          <a:p>
            <a:r>
              <a:rPr lang="en-GB" dirty="0"/>
              <a:t>Is responsible for the product/project</a:t>
            </a:r>
          </a:p>
          <a:p>
            <a:r>
              <a:rPr lang="en-GB" dirty="0"/>
              <a:t>Adds new activities</a:t>
            </a:r>
          </a:p>
          <a:p>
            <a:r>
              <a:rPr lang="en-GB" dirty="0"/>
              <a:t>Has the final say on the priority and order of activities</a:t>
            </a:r>
          </a:p>
          <a:p>
            <a:endParaRPr lang="en-GB" dirty="0"/>
          </a:p>
        </p:txBody>
      </p:sp>
      <p:pic>
        <p:nvPicPr>
          <p:cNvPr id="4" name="object 4">
            <a:extLst>
              <a:ext uri="{FF2B5EF4-FFF2-40B4-BE49-F238E27FC236}">
                <a16:creationId xmlns:a16="http://schemas.microsoft.com/office/drawing/2014/main" id="{4A3F84E5-6FB8-8B86-E430-C97024DD6101}"/>
              </a:ext>
            </a:extLst>
          </p:cNvPr>
          <p:cNvPicPr/>
          <p:nvPr/>
        </p:nvPicPr>
        <p:blipFill>
          <a:blip r:embed="rId2" cstate="print"/>
          <a:stretch>
            <a:fillRect/>
          </a:stretch>
        </p:blipFill>
        <p:spPr>
          <a:xfrm>
            <a:off x="7170451" y="2217097"/>
            <a:ext cx="2925699" cy="2925724"/>
          </a:xfrm>
          <a:prstGeom prst="rect">
            <a:avLst/>
          </a:prstGeom>
        </p:spPr>
      </p:pic>
    </p:spTree>
    <p:extLst>
      <p:ext uri="{BB962C8B-B14F-4D97-AF65-F5344CB8AC3E}">
        <p14:creationId xmlns:p14="http://schemas.microsoft.com/office/powerpoint/2010/main" val="4163968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B3F4B-B53A-CEE4-42DB-DF604005C5E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2FC707B-3F10-9D60-7196-23EE6B451478}"/>
              </a:ext>
            </a:extLst>
          </p:cNvPr>
          <p:cNvSpPr>
            <a:spLocks noGrp="1"/>
          </p:cNvSpPr>
          <p:nvPr>
            <p:ph type="title"/>
          </p:nvPr>
        </p:nvSpPr>
        <p:spPr/>
        <p:txBody>
          <a:bodyPr/>
          <a:lstStyle/>
          <a:p>
            <a:r>
              <a:rPr lang="en-GB" dirty="0">
                <a:cs typeface="Trebuchet MS"/>
              </a:rPr>
              <a:t>Scrum Master</a:t>
            </a:r>
            <a:endParaRPr lang="en-GB" dirty="0"/>
          </a:p>
        </p:txBody>
      </p:sp>
      <p:sp>
        <p:nvSpPr>
          <p:cNvPr id="3" name="Segnaposto contenuto 2">
            <a:extLst>
              <a:ext uri="{FF2B5EF4-FFF2-40B4-BE49-F238E27FC236}">
                <a16:creationId xmlns:a16="http://schemas.microsoft.com/office/drawing/2014/main" id="{4BDECA78-C9DA-6DA1-9AF8-E87A6BF89795}"/>
              </a:ext>
            </a:extLst>
          </p:cNvPr>
          <p:cNvSpPr>
            <a:spLocks noGrp="1"/>
          </p:cNvSpPr>
          <p:nvPr>
            <p:ph idx="1"/>
          </p:nvPr>
        </p:nvSpPr>
        <p:spPr>
          <a:xfrm>
            <a:off x="838200" y="2457750"/>
            <a:ext cx="5041307" cy="2763749"/>
          </a:xfrm>
        </p:spPr>
        <p:txBody>
          <a:bodyPr/>
          <a:lstStyle/>
          <a:p>
            <a:r>
              <a:rPr lang="en-GB" dirty="0"/>
              <a:t>Schedules meetings (rituals)</a:t>
            </a:r>
          </a:p>
          <a:p>
            <a:r>
              <a:rPr lang="en-GB" dirty="0"/>
              <a:t>Supervises their proper functioning</a:t>
            </a:r>
          </a:p>
          <a:p>
            <a:r>
              <a:rPr lang="en-GB" dirty="0"/>
              <a:t>Reminds the team of the "fundamentals" of the method</a:t>
            </a:r>
          </a:p>
          <a:p>
            <a:endParaRPr lang="en-GB" dirty="0"/>
          </a:p>
        </p:txBody>
      </p:sp>
      <p:pic>
        <p:nvPicPr>
          <p:cNvPr id="5" name="object 4">
            <a:extLst>
              <a:ext uri="{FF2B5EF4-FFF2-40B4-BE49-F238E27FC236}">
                <a16:creationId xmlns:a16="http://schemas.microsoft.com/office/drawing/2014/main" id="{1415AA7A-8E26-ADBD-5FA4-A11DBCF38AC8}"/>
              </a:ext>
            </a:extLst>
          </p:cNvPr>
          <p:cNvPicPr/>
          <p:nvPr/>
        </p:nvPicPr>
        <p:blipFill>
          <a:blip r:embed="rId2" cstate="print"/>
          <a:stretch>
            <a:fillRect/>
          </a:stretch>
        </p:blipFill>
        <p:spPr>
          <a:xfrm>
            <a:off x="7364333" y="2389325"/>
            <a:ext cx="2900599" cy="2900600"/>
          </a:xfrm>
          <a:prstGeom prst="rect">
            <a:avLst/>
          </a:prstGeom>
        </p:spPr>
      </p:pic>
    </p:spTree>
    <p:extLst>
      <p:ext uri="{BB962C8B-B14F-4D97-AF65-F5344CB8AC3E}">
        <p14:creationId xmlns:p14="http://schemas.microsoft.com/office/powerpoint/2010/main" val="2674533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4848-486E-CB34-BC24-A794834B122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DDB68BB-B87E-977E-E47F-C3C18A0A82AF}"/>
              </a:ext>
            </a:extLst>
          </p:cNvPr>
          <p:cNvSpPr>
            <a:spLocks noGrp="1"/>
          </p:cNvSpPr>
          <p:nvPr>
            <p:ph type="title"/>
          </p:nvPr>
        </p:nvSpPr>
        <p:spPr/>
        <p:txBody>
          <a:bodyPr/>
          <a:lstStyle/>
          <a:p>
            <a:r>
              <a:rPr lang="en-GB" dirty="0">
                <a:cs typeface="Trebuchet MS"/>
              </a:rPr>
              <a:t>Team members</a:t>
            </a:r>
            <a:endParaRPr lang="en-GB" dirty="0"/>
          </a:p>
        </p:txBody>
      </p:sp>
      <p:sp>
        <p:nvSpPr>
          <p:cNvPr id="3" name="Segnaposto contenuto 2">
            <a:extLst>
              <a:ext uri="{FF2B5EF4-FFF2-40B4-BE49-F238E27FC236}">
                <a16:creationId xmlns:a16="http://schemas.microsoft.com/office/drawing/2014/main" id="{6D80558D-C93F-6362-2775-6B677EA43EDF}"/>
              </a:ext>
            </a:extLst>
          </p:cNvPr>
          <p:cNvSpPr>
            <a:spLocks noGrp="1"/>
          </p:cNvSpPr>
          <p:nvPr>
            <p:ph idx="1"/>
          </p:nvPr>
        </p:nvSpPr>
        <p:spPr>
          <a:xfrm>
            <a:off x="838200" y="2457750"/>
            <a:ext cx="5041307" cy="2763749"/>
          </a:xfrm>
        </p:spPr>
        <p:txBody>
          <a:bodyPr/>
          <a:lstStyle/>
          <a:p>
            <a:r>
              <a:rPr lang="en-GB" dirty="0"/>
              <a:t>Make up the working group</a:t>
            </a:r>
          </a:p>
          <a:p>
            <a:r>
              <a:rPr lang="en-GB" dirty="0"/>
              <a:t>They carry out a portion of the project activities</a:t>
            </a:r>
          </a:p>
          <a:p>
            <a:endParaRPr lang="en-GB" dirty="0"/>
          </a:p>
        </p:txBody>
      </p:sp>
      <p:pic>
        <p:nvPicPr>
          <p:cNvPr id="4" name="object 3">
            <a:extLst>
              <a:ext uri="{FF2B5EF4-FFF2-40B4-BE49-F238E27FC236}">
                <a16:creationId xmlns:a16="http://schemas.microsoft.com/office/drawing/2014/main" id="{611866BB-C599-F5C9-66EC-BACB023CE210}"/>
              </a:ext>
            </a:extLst>
          </p:cNvPr>
          <p:cNvPicPr/>
          <p:nvPr/>
        </p:nvPicPr>
        <p:blipFill>
          <a:blip r:embed="rId2" cstate="print"/>
          <a:stretch>
            <a:fillRect/>
          </a:stretch>
        </p:blipFill>
        <p:spPr>
          <a:xfrm>
            <a:off x="7687076" y="2128687"/>
            <a:ext cx="2973298" cy="3421874"/>
          </a:xfrm>
          <a:prstGeom prst="rect">
            <a:avLst/>
          </a:prstGeom>
        </p:spPr>
      </p:pic>
    </p:spTree>
    <p:extLst>
      <p:ext uri="{BB962C8B-B14F-4D97-AF65-F5344CB8AC3E}">
        <p14:creationId xmlns:p14="http://schemas.microsoft.com/office/powerpoint/2010/main" val="193025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C7104-E767-15CD-99B0-977C1B8207B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5BDEF69-B4CB-16DC-49F7-221CB92A2B46}"/>
              </a:ext>
            </a:extLst>
          </p:cNvPr>
          <p:cNvSpPr>
            <a:spLocks noGrp="1"/>
          </p:cNvSpPr>
          <p:nvPr>
            <p:ph type="title"/>
          </p:nvPr>
        </p:nvSpPr>
        <p:spPr/>
        <p:txBody>
          <a:bodyPr/>
          <a:lstStyle/>
          <a:p>
            <a:r>
              <a:rPr lang="en-GB" dirty="0">
                <a:cs typeface="Trebuchet MS"/>
              </a:rPr>
              <a:t>Product Owner VS Scrum Master</a:t>
            </a:r>
            <a:endParaRPr lang="en-GB" dirty="0"/>
          </a:p>
        </p:txBody>
      </p:sp>
      <p:sp>
        <p:nvSpPr>
          <p:cNvPr id="3" name="Segnaposto contenuto 2">
            <a:extLst>
              <a:ext uri="{FF2B5EF4-FFF2-40B4-BE49-F238E27FC236}">
                <a16:creationId xmlns:a16="http://schemas.microsoft.com/office/drawing/2014/main" id="{3916E508-9472-FAF1-690B-10158A51EEF7}"/>
              </a:ext>
            </a:extLst>
          </p:cNvPr>
          <p:cNvSpPr>
            <a:spLocks noGrp="1"/>
          </p:cNvSpPr>
          <p:nvPr>
            <p:ph idx="1"/>
          </p:nvPr>
        </p:nvSpPr>
        <p:spPr/>
        <p:txBody>
          <a:bodyPr/>
          <a:lstStyle/>
          <a:p>
            <a:pPr marL="0" indent="0">
              <a:buNone/>
            </a:pPr>
            <a:r>
              <a:rPr lang="en-GB" dirty="0"/>
              <a:t>Product Owner: product development manager</a:t>
            </a:r>
          </a:p>
          <a:p>
            <a:pPr marL="0" indent="0">
              <a:buNone/>
            </a:pPr>
            <a:r>
              <a:rPr lang="en-GB" dirty="0"/>
              <a:t>Product Manager: responsible for strategy, roadmap, budget</a:t>
            </a:r>
          </a:p>
          <a:p>
            <a:pPr marL="0" indent="0">
              <a:buNone/>
            </a:pPr>
            <a:endParaRPr lang="en-GB" dirty="0"/>
          </a:p>
          <a:p>
            <a:pPr marL="0" indent="0">
              <a:buNone/>
            </a:pPr>
            <a:r>
              <a:rPr lang="en-GB" dirty="0"/>
              <a:t>Given the substantial overlapping of roles it is better to use only the Product / Project Manager.</a:t>
            </a:r>
          </a:p>
          <a:p>
            <a:pPr marL="0" indent="0">
              <a:buNone/>
            </a:pPr>
            <a:endParaRPr lang="en-GB" dirty="0"/>
          </a:p>
          <a:p>
            <a:pPr marL="0" indent="0">
              <a:buNone/>
            </a:pPr>
            <a:endParaRPr lang="en-GB" dirty="0"/>
          </a:p>
          <a:p>
            <a:endParaRPr lang="en-GB" dirty="0"/>
          </a:p>
        </p:txBody>
      </p:sp>
    </p:spTree>
    <p:extLst>
      <p:ext uri="{BB962C8B-B14F-4D97-AF65-F5344CB8AC3E}">
        <p14:creationId xmlns:p14="http://schemas.microsoft.com/office/powerpoint/2010/main" val="71730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616390-016E-5DBF-82CE-94CDE2B260B0}"/>
              </a:ext>
            </a:extLst>
          </p:cNvPr>
          <p:cNvSpPr>
            <a:spLocks noGrp="1"/>
          </p:cNvSpPr>
          <p:nvPr>
            <p:ph type="title"/>
          </p:nvPr>
        </p:nvSpPr>
        <p:spPr/>
        <p:txBody>
          <a:bodyPr/>
          <a:lstStyle/>
          <a:p>
            <a:r>
              <a:rPr lang="it-IT" dirty="0" err="1"/>
              <a:t>Kanban</a:t>
            </a:r>
            <a:r>
              <a:rPr lang="it-IT" dirty="0"/>
              <a:t> VS </a:t>
            </a:r>
            <a:r>
              <a:rPr lang="it-IT" dirty="0" err="1"/>
              <a:t>Scrum</a:t>
            </a:r>
            <a:endParaRPr lang="en-GB" dirty="0"/>
          </a:p>
        </p:txBody>
      </p:sp>
      <p:sp>
        <p:nvSpPr>
          <p:cNvPr id="3" name="Segnaposto contenuto 2">
            <a:extLst>
              <a:ext uri="{FF2B5EF4-FFF2-40B4-BE49-F238E27FC236}">
                <a16:creationId xmlns:a16="http://schemas.microsoft.com/office/drawing/2014/main" id="{6DD38946-8335-06E9-153F-46B0811FA24C}"/>
              </a:ext>
            </a:extLst>
          </p:cNvPr>
          <p:cNvSpPr>
            <a:spLocks noGrp="1"/>
          </p:cNvSpPr>
          <p:nvPr>
            <p:ph idx="1"/>
          </p:nvPr>
        </p:nvSpPr>
        <p:spPr/>
        <p:txBody>
          <a:bodyPr/>
          <a:lstStyle/>
          <a:p>
            <a:pPr marL="0" indent="0">
              <a:buNone/>
            </a:pPr>
            <a:r>
              <a:rPr lang="en-GB" dirty="0"/>
              <a:t>Within the Agile approach there are two different 'frameworks' (also called 'methods' or 'methodologies') that are fundamental: Kanban and Scrum</a:t>
            </a:r>
          </a:p>
          <a:p>
            <a:endParaRPr lang="en-GB" dirty="0"/>
          </a:p>
        </p:txBody>
      </p:sp>
      <p:grpSp>
        <p:nvGrpSpPr>
          <p:cNvPr id="4" name="object 3">
            <a:extLst>
              <a:ext uri="{FF2B5EF4-FFF2-40B4-BE49-F238E27FC236}">
                <a16:creationId xmlns:a16="http://schemas.microsoft.com/office/drawing/2014/main" id="{612F344E-1516-4A72-D197-375AB62A59B3}"/>
              </a:ext>
            </a:extLst>
          </p:cNvPr>
          <p:cNvGrpSpPr/>
          <p:nvPr/>
        </p:nvGrpSpPr>
        <p:grpSpPr>
          <a:xfrm>
            <a:off x="3445540" y="3273322"/>
            <a:ext cx="5300919" cy="3038578"/>
            <a:chOff x="551724" y="1691525"/>
            <a:chExt cx="4956175" cy="3032760"/>
          </a:xfrm>
        </p:grpSpPr>
        <p:sp>
          <p:nvSpPr>
            <p:cNvPr id="5" name="object 4">
              <a:extLst>
                <a:ext uri="{FF2B5EF4-FFF2-40B4-BE49-F238E27FC236}">
                  <a16:creationId xmlns:a16="http://schemas.microsoft.com/office/drawing/2014/main" id="{78D4A06B-1EA4-F2D9-A091-7A72C2C66A9F}"/>
                </a:ext>
              </a:extLst>
            </p:cNvPr>
            <p:cNvSpPr/>
            <p:nvPr/>
          </p:nvSpPr>
          <p:spPr>
            <a:xfrm>
              <a:off x="551724" y="1691525"/>
              <a:ext cx="4956175" cy="3032760"/>
            </a:xfrm>
            <a:custGeom>
              <a:avLst/>
              <a:gdLst/>
              <a:ahLst/>
              <a:cxnLst/>
              <a:rect l="l" t="t" r="r" b="b"/>
              <a:pathLst>
                <a:path w="4956175" h="3032760">
                  <a:moveTo>
                    <a:pt x="4955699" y="3032399"/>
                  </a:moveTo>
                  <a:lnTo>
                    <a:pt x="0" y="3032399"/>
                  </a:lnTo>
                  <a:lnTo>
                    <a:pt x="0" y="0"/>
                  </a:lnTo>
                  <a:lnTo>
                    <a:pt x="4955699" y="0"/>
                  </a:lnTo>
                  <a:lnTo>
                    <a:pt x="4955699" y="3032399"/>
                  </a:lnTo>
                  <a:close/>
                </a:path>
              </a:pathLst>
            </a:custGeom>
            <a:solidFill>
              <a:srgbClr val="EEEEEE"/>
            </a:solidFill>
          </p:spPr>
          <p:txBody>
            <a:bodyPr wrap="square" lIns="0" tIns="0" rIns="0" bIns="0" rtlCol="0"/>
            <a:lstStyle/>
            <a:p>
              <a:endParaRPr/>
            </a:p>
          </p:txBody>
        </p:sp>
        <p:sp>
          <p:nvSpPr>
            <p:cNvPr id="6" name="object 5">
              <a:extLst>
                <a:ext uri="{FF2B5EF4-FFF2-40B4-BE49-F238E27FC236}">
                  <a16:creationId xmlns:a16="http://schemas.microsoft.com/office/drawing/2014/main" id="{17B08D34-7AAD-F1D0-F004-3CC03B4A902D}"/>
                </a:ext>
              </a:extLst>
            </p:cNvPr>
            <p:cNvSpPr/>
            <p:nvPr/>
          </p:nvSpPr>
          <p:spPr>
            <a:xfrm>
              <a:off x="3208350" y="2281575"/>
              <a:ext cx="2057400" cy="2179320"/>
            </a:xfrm>
            <a:custGeom>
              <a:avLst/>
              <a:gdLst/>
              <a:ahLst/>
              <a:cxnLst/>
              <a:rect l="l" t="t" r="r" b="b"/>
              <a:pathLst>
                <a:path w="2057400" h="2179320">
                  <a:moveTo>
                    <a:pt x="2057399" y="2179199"/>
                  </a:moveTo>
                  <a:lnTo>
                    <a:pt x="0" y="2179199"/>
                  </a:lnTo>
                  <a:lnTo>
                    <a:pt x="0" y="0"/>
                  </a:lnTo>
                  <a:lnTo>
                    <a:pt x="2057399" y="0"/>
                  </a:lnTo>
                  <a:lnTo>
                    <a:pt x="2057399" y="2179199"/>
                  </a:lnTo>
                  <a:close/>
                </a:path>
              </a:pathLst>
            </a:custGeom>
            <a:solidFill>
              <a:srgbClr val="FFFFFF"/>
            </a:solidFill>
          </p:spPr>
          <p:txBody>
            <a:bodyPr wrap="square" lIns="0" tIns="0" rIns="0" bIns="0" rtlCol="0"/>
            <a:lstStyle/>
            <a:p>
              <a:endParaRPr/>
            </a:p>
          </p:txBody>
        </p:sp>
        <p:sp>
          <p:nvSpPr>
            <p:cNvPr id="7" name="object 6">
              <a:extLst>
                <a:ext uri="{FF2B5EF4-FFF2-40B4-BE49-F238E27FC236}">
                  <a16:creationId xmlns:a16="http://schemas.microsoft.com/office/drawing/2014/main" id="{A33A7F6B-4EED-9644-914A-ACF2F1025625}"/>
                </a:ext>
              </a:extLst>
            </p:cNvPr>
            <p:cNvSpPr/>
            <p:nvPr/>
          </p:nvSpPr>
          <p:spPr>
            <a:xfrm>
              <a:off x="3208350" y="2281575"/>
              <a:ext cx="2057400" cy="2179320"/>
            </a:xfrm>
            <a:custGeom>
              <a:avLst/>
              <a:gdLst/>
              <a:ahLst/>
              <a:cxnLst/>
              <a:rect l="l" t="t" r="r" b="b"/>
              <a:pathLst>
                <a:path w="2057400" h="2179320">
                  <a:moveTo>
                    <a:pt x="0" y="0"/>
                  </a:moveTo>
                  <a:lnTo>
                    <a:pt x="2057399" y="0"/>
                  </a:lnTo>
                  <a:lnTo>
                    <a:pt x="2057399" y="2179199"/>
                  </a:lnTo>
                  <a:lnTo>
                    <a:pt x="0" y="2179199"/>
                  </a:lnTo>
                  <a:lnTo>
                    <a:pt x="0" y="0"/>
                  </a:lnTo>
                  <a:close/>
                </a:path>
              </a:pathLst>
            </a:custGeom>
            <a:ln w="19049">
              <a:solidFill>
                <a:srgbClr val="302142"/>
              </a:solidFill>
            </a:ln>
          </p:spPr>
          <p:txBody>
            <a:bodyPr wrap="square" lIns="0" tIns="0" rIns="0" bIns="0" rtlCol="0"/>
            <a:lstStyle/>
            <a:p>
              <a:endParaRPr/>
            </a:p>
          </p:txBody>
        </p:sp>
        <p:sp>
          <p:nvSpPr>
            <p:cNvPr id="8" name="object 7">
              <a:extLst>
                <a:ext uri="{FF2B5EF4-FFF2-40B4-BE49-F238E27FC236}">
                  <a16:creationId xmlns:a16="http://schemas.microsoft.com/office/drawing/2014/main" id="{064D9553-6EE9-CE13-1371-86112DDA8F66}"/>
                </a:ext>
              </a:extLst>
            </p:cNvPr>
            <p:cNvSpPr/>
            <p:nvPr/>
          </p:nvSpPr>
          <p:spPr>
            <a:xfrm>
              <a:off x="780324" y="2281575"/>
              <a:ext cx="2109470" cy="2179320"/>
            </a:xfrm>
            <a:custGeom>
              <a:avLst/>
              <a:gdLst/>
              <a:ahLst/>
              <a:cxnLst/>
              <a:rect l="l" t="t" r="r" b="b"/>
              <a:pathLst>
                <a:path w="2109470" h="2179320">
                  <a:moveTo>
                    <a:pt x="2108999" y="2179199"/>
                  </a:moveTo>
                  <a:lnTo>
                    <a:pt x="0" y="2179199"/>
                  </a:lnTo>
                  <a:lnTo>
                    <a:pt x="0" y="0"/>
                  </a:lnTo>
                  <a:lnTo>
                    <a:pt x="2108999" y="0"/>
                  </a:lnTo>
                  <a:lnTo>
                    <a:pt x="2108999" y="2179199"/>
                  </a:lnTo>
                  <a:close/>
                </a:path>
              </a:pathLst>
            </a:custGeom>
            <a:solidFill>
              <a:srgbClr val="FFFFFF"/>
            </a:solidFill>
          </p:spPr>
          <p:txBody>
            <a:bodyPr wrap="square" lIns="0" tIns="0" rIns="0" bIns="0" rtlCol="0"/>
            <a:lstStyle/>
            <a:p>
              <a:endParaRPr/>
            </a:p>
          </p:txBody>
        </p:sp>
        <p:sp>
          <p:nvSpPr>
            <p:cNvPr id="9" name="object 8">
              <a:extLst>
                <a:ext uri="{FF2B5EF4-FFF2-40B4-BE49-F238E27FC236}">
                  <a16:creationId xmlns:a16="http://schemas.microsoft.com/office/drawing/2014/main" id="{494B94E7-2363-CB34-93A6-B153A36DF7EB}"/>
                </a:ext>
              </a:extLst>
            </p:cNvPr>
            <p:cNvSpPr/>
            <p:nvPr/>
          </p:nvSpPr>
          <p:spPr>
            <a:xfrm>
              <a:off x="780324" y="2281575"/>
              <a:ext cx="2109470" cy="2179320"/>
            </a:xfrm>
            <a:custGeom>
              <a:avLst/>
              <a:gdLst/>
              <a:ahLst/>
              <a:cxnLst/>
              <a:rect l="l" t="t" r="r" b="b"/>
              <a:pathLst>
                <a:path w="2109470" h="2179320">
                  <a:moveTo>
                    <a:pt x="0" y="0"/>
                  </a:moveTo>
                  <a:lnTo>
                    <a:pt x="2108999" y="0"/>
                  </a:lnTo>
                  <a:lnTo>
                    <a:pt x="2108999" y="2179199"/>
                  </a:lnTo>
                  <a:lnTo>
                    <a:pt x="0" y="2179199"/>
                  </a:lnTo>
                  <a:lnTo>
                    <a:pt x="0" y="0"/>
                  </a:lnTo>
                  <a:close/>
                </a:path>
              </a:pathLst>
            </a:custGeom>
            <a:ln w="19049">
              <a:solidFill>
                <a:srgbClr val="D83729"/>
              </a:solidFill>
            </a:ln>
          </p:spPr>
          <p:txBody>
            <a:bodyPr wrap="square" lIns="0" tIns="0" rIns="0" bIns="0" rtlCol="0"/>
            <a:lstStyle/>
            <a:p>
              <a:endParaRPr/>
            </a:p>
          </p:txBody>
        </p:sp>
        <p:pic>
          <p:nvPicPr>
            <p:cNvPr id="10" name="object 9">
              <a:extLst>
                <a:ext uri="{FF2B5EF4-FFF2-40B4-BE49-F238E27FC236}">
                  <a16:creationId xmlns:a16="http://schemas.microsoft.com/office/drawing/2014/main" id="{6FD77B43-478A-7B8C-6FD5-E07BD9D649C8}"/>
                </a:ext>
              </a:extLst>
            </p:cNvPr>
            <p:cNvPicPr/>
            <p:nvPr/>
          </p:nvPicPr>
          <p:blipFill>
            <a:blip r:embed="rId2" cstate="print"/>
            <a:stretch>
              <a:fillRect/>
            </a:stretch>
          </p:blipFill>
          <p:spPr>
            <a:xfrm>
              <a:off x="881325" y="2772500"/>
              <a:ext cx="1871724" cy="1052850"/>
            </a:xfrm>
            <a:prstGeom prst="rect">
              <a:avLst/>
            </a:prstGeom>
          </p:spPr>
        </p:pic>
        <p:pic>
          <p:nvPicPr>
            <p:cNvPr id="11" name="object 10">
              <a:extLst>
                <a:ext uri="{FF2B5EF4-FFF2-40B4-BE49-F238E27FC236}">
                  <a16:creationId xmlns:a16="http://schemas.microsoft.com/office/drawing/2014/main" id="{72F18BBE-1370-4492-0070-06AECA1B42C8}"/>
                </a:ext>
              </a:extLst>
            </p:cNvPr>
            <p:cNvPicPr/>
            <p:nvPr/>
          </p:nvPicPr>
          <p:blipFill>
            <a:blip r:embed="rId3" cstate="print"/>
            <a:stretch>
              <a:fillRect/>
            </a:stretch>
          </p:blipFill>
          <p:spPr>
            <a:xfrm>
              <a:off x="3454131" y="3042562"/>
              <a:ext cx="1565837" cy="493799"/>
            </a:xfrm>
            <a:prstGeom prst="rect">
              <a:avLst/>
            </a:prstGeom>
          </p:spPr>
        </p:pic>
      </p:grpSp>
    </p:spTree>
    <p:extLst>
      <p:ext uri="{BB962C8B-B14F-4D97-AF65-F5344CB8AC3E}">
        <p14:creationId xmlns:p14="http://schemas.microsoft.com/office/powerpoint/2010/main" val="2608109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1AB4-1319-B3DB-A224-13BD35188AE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C08A420-6402-CD68-1D1B-A5CF27470070}"/>
              </a:ext>
            </a:extLst>
          </p:cNvPr>
          <p:cNvSpPr>
            <a:spLocks noGrp="1"/>
          </p:cNvSpPr>
          <p:nvPr>
            <p:ph type="title"/>
          </p:nvPr>
        </p:nvSpPr>
        <p:spPr/>
        <p:txBody>
          <a:bodyPr>
            <a:normAutofit/>
          </a:bodyPr>
          <a:lstStyle/>
          <a:p>
            <a:r>
              <a:rPr lang="en-GB" dirty="0">
                <a:cs typeface="Trebuchet MS"/>
              </a:rPr>
              <a:t>Product Owner VS Scrum Master</a:t>
            </a:r>
            <a:endParaRPr lang="en-GB" dirty="0"/>
          </a:p>
        </p:txBody>
      </p:sp>
      <p:pic>
        <p:nvPicPr>
          <p:cNvPr id="7" name="object 3">
            <a:extLst>
              <a:ext uri="{FF2B5EF4-FFF2-40B4-BE49-F238E27FC236}">
                <a16:creationId xmlns:a16="http://schemas.microsoft.com/office/drawing/2014/main" id="{B298281A-0005-AEA4-0351-5002AEB1402B}"/>
              </a:ext>
            </a:extLst>
          </p:cNvPr>
          <p:cNvPicPr/>
          <p:nvPr/>
        </p:nvPicPr>
        <p:blipFill>
          <a:blip r:embed="rId2" cstate="print"/>
          <a:stretch>
            <a:fillRect/>
          </a:stretch>
        </p:blipFill>
        <p:spPr>
          <a:xfrm>
            <a:off x="2340996" y="2295320"/>
            <a:ext cx="7510007" cy="3218574"/>
          </a:xfrm>
          <a:prstGeom prst="rect">
            <a:avLst/>
          </a:prstGeom>
        </p:spPr>
      </p:pic>
    </p:spTree>
    <p:extLst>
      <p:ext uri="{BB962C8B-B14F-4D97-AF65-F5344CB8AC3E}">
        <p14:creationId xmlns:p14="http://schemas.microsoft.com/office/powerpoint/2010/main" val="2040134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D2B66-4F74-41E5-AA16-A87313B1212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77D7715-C072-EC97-2280-B6D20920A28F}"/>
              </a:ext>
            </a:extLst>
          </p:cNvPr>
          <p:cNvSpPr>
            <a:spLocks noGrp="1"/>
          </p:cNvSpPr>
          <p:nvPr>
            <p:ph type="title"/>
          </p:nvPr>
        </p:nvSpPr>
        <p:spPr/>
        <p:txBody>
          <a:bodyPr>
            <a:normAutofit/>
          </a:bodyPr>
          <a:lstStyle/>
          <a:p>
            <a:r>
              <a:rPr lang="en-GB" dirty="0">
                <a:cs typeface="Trebuchet MS"/>
              </a:rPr>
              <a:t>Product Owner VS Scrum Master</a:t>
            </a:r>
            <a:endParaRPr lang="en-GB" dirty="0"/>
          </a:p>
        </p:txBody>
      </p:sp>
      <p:pic>
        <p:nvPicPr>
          <p:cNvPr id="3" name="object 2">
            <a:extLst>
              <a:ext uri="{FF2B5EF4-FFF2-40B4-BE49-F238E27FC236}">
                <a16:creationId xmlns:a16="http://schemas.microsoft.com/office/drawing/2014/main" id="{52F56003-6D24-E953-EE73-EA957A52534A}"/>
              </a:ext>
            </a:extLst>
          </p:cNvPr>
          <p:cNvPicPr/>
          <p:nvPr/>
        </p:nvPicPr>
        <p:blipFill>
          <a:blip r:embed="rId2" cstate="print"/>
          <a:stretch>
            <a:fillRect/>
          </a:stretch>
        </p:blipFill>
        <p:spPr>
          <a:xfrm>
            <a:off x="3057763" y="2271819"/>
            <a:ext cx="6076474" cy="3593800"/>
          </a:xfrm>
          <a:prstGeom prst="rect">
            <a:avLst/>
          </a:prstGeom>
        </p:spPr>
      </p:pic>
    </p:spTree>
    <p:extLst>
      <p:ext uri="{BB962C8B-B14F-4D97-AF65-F5344CB8AC3E}">
        <p14:creationId xmlns:p14="http://schemas.microsoft.com/office/powerpoint/2010/main" val="207455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D8570-9C14-764E-4120-1E0E77A58C1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FBBE5D6-BE33-6A62-25C5-74D819A0D70F}"/>
              </a:ext>
            </a:extLst>
          </p:cNvPr>
          <p:cNvSpPr>
            <a:spLocks noGrp="1"/>
          </p:cNvSpPr>
          <p:nvPr>
            <p:ph type="title"/>
          </p:nvPr>
        </p:nvSpPr>
        <p:spPr/>
        <p:txBody>
          <a:bodyPr>
            <a:normAutofit/>
          </a:bodyPr>
          <a:lstStyle/>
          <a:p>
            <a:r>
              <a:rPr lang="en-GB" dirty="0">
                <a:cs typeface="Trebuchet MS"/>
              </a:rPr>
              <a:t>Product Owner VS Scrum Master</a:t>
            </a:r>
            <a:endParaRPr lang="en-GB" dirty="0"/>
          </a:p>
        </p:txBody>
      </p:sp>
      <p:pic>
        <p:nvPicPr>
          <p:cNvPr id="4" name="object 2">
            <a:extLst>
              <a:ext uri="{FF2B5EF4-FFF2-40B4-BE49-F238E27FC236}">
                <a16:creationId xmlns:a16="http://schemas.microsoft.com/office/drawing/2014/main" id="{DFD872B5-E894-DC6F-810A-7E2926420071}"/>
              </a:ext>
            </a:extLst>
          </p:cNvPr>
          <p:cNvPicPr/>
          <p:nvPr/>
        </p:nvPicPr>
        <p:blipFill>
          <a:blip r:embed="rId2" cstate="print"/>
          <a:stretch>
            <a:fillRect/>
          </a:stretch>
        </p:blipFill>
        <p:spPr>
          <a:xfrm>
            <a:off x="2517116" y="2383407"/>
            <a:ext cx="7391350" cy="3167724"/>
          </a:xfrm>
          <a:prstGeom prst="rect">
            <a:avLst/>
          </a:prstGeom>
        </p:spPr>
      </p:pic>
    </p:spTree>
    <p:extLst>
      <p:ext uri="{BB962C8B-B14F-4D97-AF65-F5344CB8AC3E}">
        <p14:creationId xmlns:p14="http://schemas.microsoft.com/office/powerpoint/2010/main" val="3637606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301DE-5010-5732-86AD-11D2FCD0581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947FFA5-E04E-2EDF-0876-8533A97DC62E}"/>
              </a:ext>
            </a:extLst>
          </p:cNvPr>
          <p:cNvSpPr>
            <a:spLocks noGrp="1"/>
          </p:cNvSpPr>
          <p:nvPr>
            <p:ph type="title"/>
          </p:nvPr>
        </p:nvSpPr>
        <p:spPr/>
        <p:txBody>
          <a:bodyPr/>
          <a:lstStyle/>
          <a:p>
            <a:r>
              <a:rPr lang="it-IT" dirty="0" err="1"/>
              <a:t>Rituals</a:t>
            </a:r>
            <a:endParaRPr lang="en-GB" dirty="0"/>
          </a:p>
        </p:txBody>
      </p:sp>
      <p:sp>
        <p:nvSpPr>
          <p:cNvPr id="3" name="Segnaposto contenuto 2">
            <a:extLst>
              <a:ext uri="{FF2B5EF4-FFF2-40B4-BE49-F238E27FC236}">
                <a16:creationId xmlns:a16="http://schemas.microsoft.com/office/drawing/2014/main" id="{AE471355-4B04-382F-F1CE-A676D7F201EF}"/>
              </a:ext>
            </a:extLst>
          </p:cNvPr>
          <p:cNvSpPr>
            <a:spLocks noGrp="1"/>
          </p:cNvSpPr>
          <p:nvPr>
            <p:ph idx="1"/>
          </p:nvPr>
        </p:nvSpPr>
        <p:spPr/>
        <p:txBody>
          <a:bodyPr/>
          <a:lstStyle/>
          <a:p>
            <a:pPr marL="0" indent="0">
              <a:buNone/>
            </a:pPr>
            <a:r>
              <a:rPr lang="en-GB" dirty="0"/>
              <a:t>Ritual: sequence of activities involving gestures, words and objects, performed in a given place and according to a predetermined sequence.</a:t>
            </a:r>
          </a:p>
          <a:p>
            <a:pPr marL="0" indent="0">
              <a:buNone/>
            </a:pPr>
            <a:endParaRPr lang="en-GB" dirty="0"/>
          </a:p>
          <a:p>
            <a:r>
              <a:rPr lang="en-GB" dirty="0"/>
              <a:t>Sprint planning</a:t>
            </a:r>
          </a:p>
          <a:p>
            <a:r>
              <a:rPr lang="en-GB" dirty="0"/>
              <a:t>Daily stand-up meeting</a:t>
            </a:r>
          </a:p>
          <a:p>
            <a:r>
              <a:rPr lang="en-GB" dirty="0"/>
              <a:t>Sprint retrospective</a:t>
            </a:r>
          </a:p>
          <a:p>
            <a:endParaRPr lang="en-GB" dirty="0"/>
          </a:p>
        </p:txBody>
      </p:sp>
    </p:spTree>
    <p:extLst>
      <p:ext uri="{BB962C8B-B14F-4D97-AF65-F5344CB8AC3E}">
        <p14:creationId xmlns:p14="http://schemas.microsoft.com/office/powerpoint/2010/main" val="3426486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E8212-DFBB-00F8-A11E-68CA0F9898F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4DDC246-F777-DCB8-4797-CE342F032CD0}"/>
              </a:ext>
            </a:extLst>
          </p:cNvPr>
          <p:cNvSpPr>
            <a:spLocks noGrp="1"/>
          </p:cNvSpPr>
          <p:nvPr>
            <p:ph type="title"/>
          </p:nvPr>
        </p:nvSpPr>
        <p:spPr/>
        <p:txBody>
          <a:bodyPr/>
          <a:lstStyle/>
          <a:p>
            <a:r>
              <a:rPr lang="it-IT" dirty="0"/>
              <a:t>Sprint planning</a:t>
            </a:r>
            <a:endParaRPr lang="en-GB" dirty="0"/>
          </a:p>
        </p:txBody>
      </p:sp>
      <p:sp>
        <p:nvSpPr>
          <p:cNvPr id="3" name="Segnaposto contenuto 2">
            <a:extLst>
              <a:ext uri="{FF2B5EF4-FFF2-40B4-BE49-F238E27FC236}">
                <a16:creationId xmlns:a16="http://schemas.microsoft.com/office/drawing/2014/main" id="{9C0EA51C-03A7-08DB-8090-A359126700DB}"/>
              </a:ext>
            </a:extLst>
          </p:cNvPr>
          <p:cNvSpPr>
            <a:spLocks noGrp="1"/>
          </p:cNvSpPr>
          <p:nvPr>
            <p:ph idx="1"/>
          </p:nvPr>
        </p:nvSpPr>
        <p:spPr/>
        <p:txBody>
          <a:bodyPr>
            <a:normAutofit/>
          </a:bodyPr>
          <a:lstStyle/>
          <a:p>
            <a:r>
              <a:rPr lang="en-GB" dirty="0"/>
              <a:t>The entire team participates.</a:t>
            </a:r>
          </a:p>
          <a:p>
            <a:r>
              <a:rPr lang="en-GB" dirty="0"/>
              <a:t>The product owner sets the highest project priorities.</a:t>
            </a:r>
          </a:p>
          <a:p>
            <a:r>
              <a:rPr lang="en-GB" dirty="0"/>
              <a:t>The team asks questions that help break down the entire project into detailed tasks.</a:t>
            </a:r>
          </a:p>
          <a:p>
            <a:r>
              <a:rPr lang="en-GB" dirty="0"/>
              <a:t>The team (not the product owner) determines the amount of work to be performed in the sprint (self-managed teams).</a:t>
            </a:r>
          </a:p>
          <a:p>
            <a:r>
              <a:rPr lang="en-GB" dirty="0"/>
              <a:t>The session ends only AFTER defining one or more sprint goals (a short description of the goals to be achieved) and a sprint backlog (list of tasks to be performed).</a:t>
            </a:r>
          </a:p>
          <a:p>
            <a:endParaRPr lang="en-GB" dirty="0"/>
          </a:p>
          <a:p>
            <a:endParaRPr lang="en-GB" dirty="0"/>
          </a:p>
        </p:txBody>
      </p:sp>
    </p:spTree>
    <p:extLst>
      <p:ext uri="{BB962C8B-B14F-4D97-AF65-F5344CB8AC3E}">
        <p14:creationId xmlns:p14="http://schemas.microsoft.com/office/powerpoint/2010/main" val="339397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45E08-F1BE-32DF-DEE8-C433E06EFA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0387CAB-97F3-5DA5-28CC-6CC2FE2AB53C}"/>
              </a:ext>
            </a:extLst>
          </p:cNvPr>
          <p:cNvSpPr>
            <a:spLocks noGrp="1"/>
          </p:cNvSpPr>
          <p:nvPr>
            <p:ph type="title"/>
          </p:nvPr>
        </p:nvSpPr>
        <p:spPr/>
        <p:txBody>
          <a:bodyPr/>
          <a:lstStyle/>
          <a:p>
            <a:r>
              <a:rPr lang="it-IT" dirty="0"/>
              <a:t>Sprint planning</a:t>
            </a:r>
            <a:endParaRPr lang="en-GB" dirty="0"/>
          </a:p>
        </p:txBody>
      </p:sp>
      <p:pic>
        <p:nvPicPr>
          <p:cNvPr id="6" name="object 2">
            <a:extLst>
              <a:ext uri="{FF2B5EF4-FFF2-40B4-BE49-F238E27FC236}">
                <a16:creationId xmlns:a16="http://schemas.microsoft.com/office/drawing/2014/main" id="{78BAF21C-E384-F388-C8C6-393953AE6996}"/>
              </a:ext>
            </a:extLst>
          </p:cNvPr>
          <p:cNvPicPr/>
          <p:nvPr/>
        </p:nvPicPr>
        <p:blipFill>
          <a:blip r:embed="rId2" cstate="print"/>
          <a:stretch>
            <a:fillRect/>
          </a:stretch>
        </p:blipFill>
        <p:spPr>
          <a:xfrm>
            <a:off x="2389532" y="2543284"/>
            <a:ext cx="7412935" cy="2892457"/>
          </a:xfrm>
          <a:prstGeom prst="rect">
            <a:avLst/>
          </a:prstGeom>
        </p:spPr>
      </p:pic>
    </p:spTree>
    <p:extLst>
      <p:ext uri="{BB962C8B-B14F-4D97-AF65-F5344CB8AC3E}">
        <p14:creationId xmlns:p14="http://schemas.microsoft.com/office/powerpoint/2010/main" val="2890146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C49C3-436F-F113-5403-CA0B2316D91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06F0377-A3D6-4BCC-5BD4-D45274CBAD55}"/>
              </a:ext>
            </a:extLst>
          </p:cNvPr>
          <p:cNvSpPr>
            <a:spLocks noGrp="1"/>
          </p:cNvSpPr>
          <p:nvPr>
            <p:ph type="title"/>
          </p:nvPr>
        </p:nvSpPr>
        <p:spPr/>
        <p:txBody>
          <a:bodyPr/>
          <a:lstStyle/>
          <a:p>
            <a:r>
              <a:rPr lang="it-IT" dirty="0" err="1"/>
              <a:t>Daily</a:t>
            </a:r>
            <a:r>
              <a:rPr lang="it-IT" dirty="0"/>
              <a:t> stand-up meeting</a:t>
            </a:r>
            <a:endParaRPr lang="en-GB" dirty="0"/>
          </a:p>
        </p:txBody>
      </p:sp>
      <p:sp>
        <p:nvSpPr>
          <p:cNvPr id="3" name="Segnaposto contenuto 2">
            <a:extLst>
              <a:ext uri="{FF2B5EF4-FFF2-40B4-BE49-F238E27FC236}">
                <a16:creationId xmlns:a16="http://schemas.microsoft.com/office/drawing/2014/main" id="{253CCDB0-78FB-F424-C012-3979FEC364F7}"/>
              </a:ext>
            </a:extLst>
          </p:cNvPr>
          <p:cNvSpPr>
            <a:spLocks noGrp="1"/>
          </p:cNvSpPr>
          <p:nvPr>
            <p:ph idx="1"/>
          </p:nvPr>
        </p:nvSpPr>
        <p:spPr/>
        <p:txBody>
          <a:bodyPr>
            <a:normAutofit/>
          </a:bodyPr>
          <a:lstStyle/>
          <a:p>
            <a:r>
              <a:rPr lang="en-GB" dirty="0"/>
              <a:t>The daily standup meeting (or daily scrum) is the daily practice at the heart of agile, to be carried out in the same place and at the same time every day, preferably in the morning.</a:t>
            </a:r>
          </a:p>
          <a:p>
            <a:r>
              <a:rPr lang="en-GB" dirty="0"/>
              <a:t>These meetings should last no longer than 15 minutes and are intended for all team members.</a:t>
            </a:r>
          </a:p>
          <a:p>
            <a:r>
              <a:rPr lang="en-GB" dirty="0"/>
              <a:t>It is important that the meeting is focused more on status updates than on problem solving (which should instead concern only certain team members).</a:t>
            </a:r>
          </a:p>
          <a:p>
            <a:r>
              <a:rPr lang="en-GB" dirty="0"/>
              <a:t>This practice dictates the pace of the project and keeps team members 'committed' to the goal.</a:t>
            </a:r>
          </a:p>
          <a:p>
            <a:endParaRPr lang="en-GB" dirty="0"/>
          </a:p>
          <a:p>
            <a:endParaRPr lang="en-GB" dirty="0"/>
          </a:p>
        </p:txBody>
      </p:sp>
    </p:spTree>
    <p:extLst>
      <p:ext uri="{BB962C8B-B14F-4D97-AF65-F5344CB8AC3E}">
        <p14:creationId xmlns:p14="http://schemas.microsoft.com/office/powerpoint/2010/main" val="45673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05B67-B48D-3E9B-DA2D-FD4B8B66485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7BC147-D5AF-D696-B2D4-56727D7EF413}"/>
              </a:ext>
            </a:extLst>
          </p:cNvPr>
          <p:cNvSpPr>
            <a:spLocks noGrp="1"/>
          </p:cNvSpPr>
          <p:nvPr>
            <p:ph type="title"/>
          </p:nvPr>
        </p:nvSpPr>
        <p:spPr/>
        <p:txBody>
          <a:bodyPr/>
          <a:lstStyle/>
          <a:p>
            <a:r>
              <a:rPr lang="it-IT" dirty="0" err="1"/>
              <a:t>Daily</a:t>
            </a:r>
            <a:r>
              <a:rPr lang="it-IT" dirty="0"/>
              <a:t> stand-up meeting</a:t>
            </a:r>
            <a:endParaRPr lang="en-GB" dirty="0"/>
          </a:p>
        </p:txBody>
      </p:sp>
      <p:pic>
        <p:nvPicPr>
          <p:cNvPr id="6" name="object 3">
            <a:extLst>
              <a:ext uri="{FF2B5EF4-FFF2-40B4-BE49-F238E27FC236}">
                <a16:creationId xmlns:a16="http://schemas.microsoft.com/office/drawing/2014/main" id="{064D2B6A-1E9C-E88A-2DB2-0D5BD146C24A}"/>
              </a:ext>
            </a:extLst>
          </p:cNvPr>
          <p:cNvPicPr/>
          <p:nvPr/>
        </p:nvPicPr>
        <p:blipFill>
          <a:blip r:embed="rId2" cstate="print"/>
          <a:stretch>
            <a:fillRect/>
          </a:stretch>
        </p:blipFill>
        <p:spPr>
          <a:xfrm>
            <a:off x="3585925" y="2289029"/>
            <a:ext cx="5020149" cy="3542750"/>
          </a:xfrm>
          <a:prstGeom prst="rect">
            <a:avLst/>
          </a:prstGeom>
        </p:spPr>
      </p:pic>
    </p:spTree>
    <p:extLst>
      <p:ext uri="{BB962C8B-B14F-4D97-AF65-F5344CB8AC3E}">
        <p14:creationId xmlns:p14="http://schemas.microsoft.com/office/powerpoint/2010/main" val="3462877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D652C-987F-62CF-99A7-D6CD3AED7F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EC55A5B-BE26-CB9A-A5C8-B40DDE8D1C74}"/>
              </a:ext>
            </a:extLst>
          </p:cNvPr>
          <p:cNvSpPr>
            <a:spLocks noGrp="1"/>
          </p:cNvSpPr>
          <p:nvPr>
            <p:ph type="title"/>
          </p:nvPr>
        </p:nvSpPr>
        <p:spPr/>
        <p:txBody>
          <a:bodyPr/>
          <a:lstStyle/>
          <a:p>
            <a:r>
              <a:rPr lang="it-IT" dirty="0"/>
              <a:t>Sprint </a:t>
            </a:r>
            <a:r>
              <a:rPr lang="it-IT" dirty="0" err="1"/>
              <a:t>retrospective</a:t>
            </a:r>
            <a:endParaRPr lang="en-GB" dirty="0"/>
          </a:p>
        </p:txBody>
      </p:sp>
      <p:sp>
        <p:nvSpPr>
          <p:cNvPr id="3" name="Segnaposto contenuto 2">
            <a:extLst>
              <a:ext uri="{FF2B5EF4-FFF2-40B4-BE49-F238E27FC236}">
                <a16:creationId xmlns:a16="http://schemas.microsoft.com/office/drawing/2014/main" id="{54334028-F2B7-5916-BF0E-B4293452CBC9}"/>
              </a:ext>
            </a:extLst>
          </p:cNvPr>
          <p:cNvSpPr>
            <a:spLocks noGrp="1"/>
          </p:cNvSpPr>
          <p:nvPr>
            <p:ph idx="1"/>
          </p:nvPr>
        </p:nvSpPr>
        <p:spPr/>
        <p:txBody>
          <a:bodyPr>
            <a:normAutofit/>
          </a:bodyPr>
          <a:lstStyle/>
          <a:p>
            <a:r>
              <a:rPr lang="en-GB" dirty="0"/>
              <a:t>In the retrospective, the team looks for ways to improve the work from what happened during the sprint.</a:t>
            </a:r>
          </a:p>
          <a:p>
            <a:r>
              <a:rPr lang="en-GB" dirty="0"/>
              <a:t>The whole team participates and it usually lasts one hour at the most.</a:t>
            </a:r>
          </a:p>
          <a:p>
            <a:r>
              <a:rPr lang="en-GB" dirty="0"/>
              <a:t>Three questions are answered during the retrospective:</a:t>
            </a:r>
          </a:p>
          <a:p>
            <a:pPr marL="0" indent="0">
              <a:buNone/>
            </a:pPr>
            <a:r>
              <a:rPr lang="en-GB" dirty="0"/>
              <a:t>	- what the team should start doing</a:t>
            </a:r>
          </a:p>
          <a:p>
            <a:pPr marL="0" indent="0">
              <a:buNone/>
            </a:pPr>
            <a:r>
              <a:rPr lang="en-GB" dirty="0"/>
              <a:t>	- what the team should stop doing</a:t>
            </a:r>
          </a:p>
          <a:p>
            <a:pPr marL="0" indent="0">
              <a:buNone/>
            </a:pPr>
            <a:r>
              <a:rPr lang="en-GB" dirty="0"/>
              <a:t>	- what the team should continue to do</a:t>
            </a:r>
          </a:p>
          <a:p>
            <a:r>
              <a:rPr lang="en-GB" dirty="0"/>
              <a:t>The Scrum Master facilitates this ritual.</a:t>
            </a:r>
          </a:p>
          <a:p>
            <a:endParaRPr lang="en-GB" dirty="0"/>
          </a:p>
          <a:p>
            <a:endParaRPr lang="en-GB" dirty="0"/>
          </a:p>
        </p:txBody>
      </p:sp>
    </p:spTree>
    <p:extLst>
      <p:ext uri="{BB962C8B-B14F-4D97-AF65-F5344CB8AC3E}">
        <p14:creationId xmlns:p14="http://schemas.microsoft.com/office/powerpoint/2010/main" val="2248321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885E0-A38A-4373-F565-F4EEB320ABA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7D83B33-6130-4E35-B039-7E084E61A1E4}"/>
              </a:ext>
            </a:extLst>
          </p:cNvPr>
          <p:cNvSpPr>
            <a:spLocks noGrp="1"/>
          </p:cNvSpPr>
          <p:nvPr>
            <p:ph type="ctrTitle"/>
          </p:nvPr>
        </p:nvSpPr>
        <p:spPr/>
        <p:txBody>
          <a:bodyPr/>
          <a:lstStyle/>
          <a:p>
            <a:pPr marL="0" indent="0">
              <a:buNone/>
            </a:pPr>
            <a:r>
              <a:rPr lang="en-GB" dirty="0"/>
              <a:t>2.4 Focus on Scrum Master certifications (1 hour)</a:t>
            </a:r>
          </a:p>
        </p:txBody>
      </p:sp>
    </p:spTree>
    <p:extLst>
      <p:ext uri="{BB962C8B-B14F-4D97-AF65-F5344CB8AC3E}">
        <p14:creationId xmlns:p14="http://schemas.microsoft.com/office/powerpoint/2010/main" val="1440716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55525-F563-751A-C31D-04F8625645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6EB5397-B633-D4F0-0865-F64D22AF2402}"/>
              </a:ext>
            </a:extLst>
          </p:cNvPr>
          <p:cNvSpPr>
            <a:spLocks noGrp="1"/>
          </p:cNvSpPr>
          <p:nvPr>
            <p:ph type="title"/>
          </p:nvPr>
        </p:nvSpPr>
        <p:spPr/>
        <p:txBody>
          <a:bodyPr/>
          <a:lstStyle/>
          <a:p>
            <a:r>
              <a:rPr lang="it-IT" dirty="0" err="1"/>
              <a:t>Commonalities</a:t>
            </a:r>
            <a:r>
              <a:rPr lang="it-IT" dirty="0"/>
              <a:t> </a:t>
            </a:r>
            <a:r>
              <a:rPr lang="it-IT" dirty="0" err="1"/>
              <a:t>between</a:t>
            </a:r>
            <a:r>
              <a:rPr lang="it-IT" dirty="0"/>
              <a:t> </a:t>
            </a:r>
            <a:r>
              <a:rPr lang="it-IT" dirty="0" err="1"/>
              <a:t>Kanban</a:t>
            </a:r>
            <a:r>
              <a:rPr lang="it-IT" dirty="0"/>
              <a:t> and </a:t>
            </a:r>
            <a:r>
              <a:rPr lang="it-IT" dirty="0" err="1"/>
              <a:t>Scrum</a:t>
            </a:r>
            <a:endParaRPr lang="en-GB" dirty="0"/>
          </a:p>
        </p:txBody>
      </p:sp>
      <p:sp>
        <p:nvSpPr>
          <p:cNvPr id="3" name="Segnaposto contenuto 2">
            <a:extLst>
              <a:ext uri="{FF2B5EF4-FFF2-40B4-BE49-F238E27FC236}">
                <a16:creationId xmlns:a16="http://schemas.microsoft.com/office/drawing/2014/main" id="{7B76A79F-48EC-EAB4-8195-D29488EB073B}"/>
              </a:ext>
            </a:extLst>
          </p:cNvPr>
          <p:cNvSpPr>
            <a:spLocks noGrp="1"/>
          </p:cNvSpPr>
          <p:nvPr>
            <p:ph idx="1"/>
          </p:nvPr>
        </p:nvSpPr>
        <p:spPr/>
        <p:txBody>
          <a:bodyPr/>
          <a:lstStyle/>
          <a:p>
            <a:pPr marL="0" indent="0">
              <a:buNone/>
            </a:pPr>
            <a:r>
              <a:rPr lang="en-GB" dirty="0"/>
              <a:t>1. Both are known for their material display: the 'Board'</a:t>
            </a:r>
          </a:p>
          <a:p>
            <a:endParaRPr lang="en-GB" dirty="0"/>
          </a:p>
        </p:txBody>
      </p:sp>
      <p:pic>
        <p:nvPicPr>
          <p:cNvPr id="12" name="object 4">
            <a:extLst>
              <a:ext uri="{FF2B5EF4-FFF2-40B4-BE49-F238E27FC236}">
                <a16:creationId xmlns:a16="http://schemas.microsoft.com/office/drawing/2014/main" id="{83AE4601-9593-CE2C-CBA1-E77FE0671516}"/>
              </a:ext>
            </a:extLst>
          </p:cNvPr>
          <p:cNvPicPr/>
          <p:nvPr/>
        </p:nvPicPr>
        <p:blipFill>
          <a:blip r:embed="rId2" cstate="print"/>
          <a:stretch>
            <a:fillRect/>
          </a:stretch>
        </p:blipFill>
        <p:spPr>
          <a:xfrm>
            <a:off x="3648076" y="2657742"/>
            <a:ext cx="4895848" cy="3196126"/>
          </a:xfrm>
          <a:prstGeom prst="rect">
            <a:avLst/>
          </a:prstGeom>
        </p:spPr>
      </p:pic>
    </p:spTree>
    <p:extLst>
      <p:ext uri="{BB962C8B-B14F-4D97-AF65-F5344CB8AC3E}">
        <p14:creationId xmlns:p14="http://schemas.microsoft.com/office/powerpoint/2010/main" val="3786799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B96B6-9C17-7FB6-649C-D42ECCD5B5F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2506FFE-D486-D1F0-235D-CC33918F57FA}"/>
              </a:ext>
            </a:extLst>
          </p:cNvPr>
          <p:cNvSpPr>
            <a:spLocks noGrp="1"/>
          </p:cNvSpPr>
          <p:nvPr>
            <p:ph type="title"/>
          </p:nvPr>
        </p:nvSpPr>
        <p:spPr/>
        <p:txBody>
          <a:bodyPr/>
          <a:lstStyle/>
          <a:p>
            <a:r>
              <a:rPr lang="en-GB" b="1" dirty="0"/>
              <a:t>Scrum Master certifications</a:t>
            </a:r>
            <a:endParaRPr lang="en-GB" dirty="0"/>
          </a:p>
        </p:txBody>
      </p:sp>
      <p:sp>
        <p:nvSpPr>
          <p:cNvPr id="3" name="Segnaposto contenuto 2">
            <a:extLst>
              <a:ext uri="{FF2B5EF4-FFF2-40B4-BE49-F238E27FC236}">
                <a16:creationId xmlns:a16="http://schemas.microsoft.com/office/drawing/2014/main" id="{8A971789-82D1-A0E4-62A6-FB1E57FF15B2}"/>
              </a:ext>
            </a:extLst>
          </p:cNvPr>
          <p:cNvSpPr>
            <a:spLocks noGrp="1"/>
          </p:cNvSpPr>
          <p:nvPr>
            <p:ph idx="1"/>
          </p:nvPr>
        </p:nvSpPr>
        <p:spPr/>
        <p:txBody>
          <a:bodyPr>
            <a:normAutofit/>
          </a:bodyPr>
          <a:lstStyle/>
          <a:p>
            <a:pPr marL="0" indent="0">
              <a:buNone/>
            </a:pPr>
            <a:r>
              <a:rPr lang="en-GB" dirty="0"/>
              <a:t>Here is a list of the most </a:t>
            </a:r>
            <a:r>
              <a:rPr lang="en-GB" b="1" dirty="0"/>
              <a:t>important and widely recognized Scrum Master certifications</a:t>
            </a:r>
            <a:r>
              <a:rPr lang="en-GB" dirty="0"/>
              <a:t>, including their issuing organizations, focus areas, and suitability for different levels of experience:</a:t>
            </a:r>
          </a:p>
          <a:p>
            <a:pPr marL="0" indent="0">
              <a:buNone/>
            </a:pPr>
            <a:endParaRPr lang="en-GB" dirty="0"/>
          </a:p>
          <a:p>
            <a:pPr marL="514350" indent="-514350">
              <a:buFont typeface="+mj-lt"/>
              <a:buAutoNum type="arabicPeriod"/>
            </a:pPr>
            <a:r>
              <a:rPr lang="en-GB" dirty="0"/>
              <a:t>Certified ScrumMaster® (CSM)</a:t>
            </a:r>
          </a:p>
          <a:p>
            <a:pPr marL="514350" indent="-514350">
              <a:buFont typeface="+mj-lt"/>
              <a:buAutoNum type="arabicPeriod"/>
            </a:pPr>
            <a:r>
              <a:rPr lang="en-GB" dirty="0"/>
              <a:t>Professional Scrum Master™ (PSM I, II, III)</a:t>
            </a:r>
          </a:p>
          <a:p>
            <a:pPr marL="514350" indent="-514350">
              <a:buFont typeface="+mj-lt"/>
              <a:buAutoNum type="arabicPeriod"/>
            </a:pPr>
            <a:r>
              <a:rPr lang="en-GB" dirty="0" err="1"/>
              <a:t>SAFe</a:t>
            </a:r>
            <a:r>
              <a:rPr lang="en-GB" dirty="0"/>
              <a:t>® Scrum Master (SSM)</a:t>
            </a:r>
          </a:p>
          <a:p>
            <a:pPr marL="514350" indent="-514350">
              <a:buFont typeface="+mj-lt"/>
              <a:buAutoNum type="arabicPeriod"/>
            </a:pPr>
            <a:r>
              <a:rPr lang="en-GB" dirty="0"/>
              <a:t>Scrum Master Certified (SMC®)</a:t>
            </a:r>
          </a:p>
          <a:p>
            <a:endParaRPr lang="en-GB" dirty="0"/>
          </a:p>
          <a:p>
            <a:endParaRPr lang="en-GB" dirty="0"/>
          </a:p>
        </p:txBody>
      </p:sp>
    </p:spTree>
    <p:extLst>
      <p:ext uri="{BB962C8B-B14F-4D97-AF65-F5344CB8AC3E}">
        <p14:creationId xmlns:p14="http://schemas.microsoft.com/office/powerpoint/2010/main" val="2174422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8AF34-F11D-3DF4-03BA-86490FE15C6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F8E52EF-657F-CA20-2F35-9D0D3C0DFFF5}"/>
              </a:ext>
            </a:extLst>
          </p:cNvPr>
          <p:cNvSpPr>
            <a:spLocks noGrp="1"/>
          </p:cNvSpPr>
          <p:nvPr>
            <p:ph type="title"/>
          </p:nvPr>
        </p:nvSpPr>
        <p:spPr/>
        <p:txBody>
          <a:bodyPr/>
          <a:lstStyle/>
          <a:p>
            <a:r>
              <a:rPr lang="en-GB" dirty="0"/>
              <a:t>1. Certified ScrumMaster® (CSM)</a:t>
            </a:r>
          </a:p>
        </p:txBody>
      </p:sp>
      <p:sp>
        <p:nvSpPr>
          <p:cNvPr id="3" name="Segnaposto contenuto 2">
            <a:extLst>
              <a:ext uri="{FF2B5EF4-FFF2-40B4-BE49-F238E27FC236}">
                <a16:creationId xmlns:a16="http://schemas.microsoft.com/office/drawing/2014/main" id="{D8D2B51C-A4FB-D2FF-BDDA-4F81BA27ADD5}"/>
              </a:ext>
            </a:extLst>
          </p:cNvPr>
          <p:cNvSpPr>
            <a:spLocks noGrp="1"/>
          </p:cNvSpPr>
          <p:nvPr>
            <p:ph idx="1"/>
          </p:nvPr>
        </p:nvSpPr>
        <p:spPr/>
        <p:txBody>
          <a:bodyPr>
            <a:normAutofit fontScale="85000" lnSpcReduction="20000"/>
          </a:bodyPr>
          <a:lstStyle/>
          <a:p>
            <a:pPr marL="0" indent="0" eaLnBrk="0" fontAlgn="base" hangingPunct="0">
              <a:lnSpc>
                <a:spcPct val="100000"/>
              </a:lnSpc>
              <a:spcBef>
                <a:spcPct val="0"/>
              </a:spcBef>
              <a:spcAft>
                <a:spcPct val="0"/>
              </a:spcAft>
              <a:buNone/>
            </a:pPr>
            <a:r>
              <a:rPr lang="en-US" altLang="en-US" b="1" dirty="0"/>
              <a:t>Issuing Organization</a:t>
            </a:r>
            <a:r>
              <a:rPr lang="en-US" altLang="en-US" dirty="0"/>
              <a:t>: Scrum Alliance (</a:t>
            </a:r>
            <a:r>
              <a:rPr lang="en-US" altLang="en-US" dirty="0">
                <a:hlinkClick r:id="rId2"/>
              </a:rPr>
              <a:t>scrumalliance.org</a:t>
            </a:r>
            <a:r>
              <a:rPr lang="en-US" altLang="en-US" dirty="0"/>
              <a:t>)</a:t>
            </a:r>
          </a:p>
          <a:p>
            <a:pPr marL="0" lvl="0" indent="0" eaLnBrk="0" fontAlgn="base" hangingPunct="0">
              <a:lnSpc>
                <a:spcPct val="100000"/>
              </a:lnSpc>
              <a:spcBef>
                <a:spcPct val="0"/>
              </a:spcBef>
              <a:spcAft>
                <a:spcPct val="0"/>
              </a:spcAft>
              <a:buNone/>
            </a:pPr>
            <a:endParaRPr lang="en-US" altLang="en-US" dirty="0"/>
          </a:p>
          <a:p>
            <a:pPr marL="0" lvl="0" indent="0" eaLnBrk="0" fontAlgn="base" hangingPunct="0">
              <a:lnSpc>
                <a:spcPct val="100000"/>
              </a:lnSpc>
              <a:spcBef>
                <a:spcPct val="0"/>
              </a:spcBef>
              <a:spcAft>
                <a:spcPct val="0"/>
              </a:spcAft>
              <a:buNone/>
            </a:pPr>
            <a:r>
              <a:rPr lang="en-US" altLang="en-US" b="1" dirty="0"/>
              <a:t>Level</a:t>
            </a:r>
            <a:r>
              <a:rPr lang="en-US" altLang="en-US" dirty="0"/>
              <a:t>: Entry-level (ideal for beginners to Scrum or transitioning project managers)</a:t>
            </a:r>
          </a:p>
          <a:p>
            <a:pPr marL="0" lvl="0" indent="0" eaLnBrk="0" fontAlgn="base" hangingPunct="0">
              <a:lnSpc>
                <a:spcPct val="100000"/>
              </a:lnSpc>
              <a:spcBef>
                <a:spcPct val="0"/>
              </a:spcBef>
              <a:spcAft>
                <a:spcPct val="0"/>
              </a:spcAft>
              <a:buNone/>
            </a:pPr>
            <a:endParaRPr lang="en-US" altLang="en-US" b="1" dirty="0"/>
          </a:p>
          <a:p>
            <a:pPr marL="0" lvl="0" indent="0" eaLnBrk="0" fontAlgn="base" hangingPunct="0">
              <a:lnSpc>
                <a:spcPct val="100000"/>
              </a:lnSpc>
              <a:spcBef>
                <a:spcPct val="0"/>
              </a:spcBef>
              <a:spcAft>
                <a:spcPct val="0"/>
              </a:spcAft>
              <a:buNone/>
            </a:pPr>
            <a:r>
              <a:rPr lang="en-US" altLang="en-US" b="1" dirty="0"/>
              <a:t>Duration</a:t>
            </a:r>
            <a:r>
              <a:rPr lang="en-US" altLang="en-US" dirty="0"/>
              <a:t>: 2-day course + online exam</a:t>
            </a:r>
          </a:p>
          <a:p>
            <a:pPr marL="0" lvl="0" indent="0" eaLnBrk="0" fontAlgn="base" hangingPunct="0">
              <a:lnSpc>
                <a:spcPct val="100000"/>
              </a:lnSpc>
              <a:spcBef>
                <a:spcPct val="0"/>
              </a:spcBef>
              <a:spcAft>
                <a:spcPct val="0"/>
              </a:spcAft>
              <a:buNone/>
            </a:pPr>
            <a:r>
              <a:rPr lang="en-US" altLang="en-US" b="1" dirty="0"/>
              <a:t>Renewal</a:t>
            </a:r>
            <a:r>
              <a:rPr lang="en-US" altLang="en-US" dirty="0"/>
              <a:t>: Every 2 years (requires </a:t>
            </a:r>
            <a:r>
              <a:rPr lang="en-GB" dirty="0"/>
              <a:t>Scrum Education Units - credits -</a:t>
            </a:r>
            <a:r>
              <a:rPr lang="en-US" dirty="0"/>
              <a:t> </a:t>
            </a:r>
            <a:r>
              <a:rPr lang="en-US" altLang="en-US" dirty="0"/>
              <a:t>and a fee)</a:t>
            </a:r>
          </a:p>
          <a:p>
            <a:pPr marL="0" lvl="0" indent="0" eaLnBrk="0" fontAlgn="base" hangingPunct="0">
              <a:lnSpc>
                <a:spcPct val="100000"/>
              </a:lnSpc>
              <a:spcBef>
                <a:spcPct val="0"/>
              </a:spcBef>
              <a:spcAft>
                <a:spcPct val="0"/>
              </a:spcAft>
              <a:buNone/>
            </a:pPr>
            <a:endParaRPr lang="en-US" altLang="en-US" b="1" dirty="0"/>
          </a:p>
          <a:p>
            <a:pPr marL="0" lvl="0" indent="0" eaLnBrk="0" fontAlgn="base" hangingPunct="0">
              <a:lnSpc>
                <a:spcPct val="100000"/>
              </a:lnSpc>
              <a:spcBef>
                <a:spcPct val="0"/>
              </a:spcBef>
              <a:spcAft>
                <a:spcPct val="0"/>
              </a:spcAft>
              <a:buNone/>
            </a:pPr>
            <a:r>
              <a:rPr lang="en-US" altLang="en-US" b="1" dirty="0"/>
              <a:t>Focus</a:t>
            </a:r>
            <a:r>
              <a:rPr lang="en-US" altLang="en-US" dirty="0"/>
              <a:t>:</a:t>
            </a:r>
          </a:p>
          <a:p>
            <a:pPr eaLnBrk="0" fontAlgn="base" hangingPunct="0">
              <a:lnSpc>
                <a:spcPct val="100000"/>
              </a:lnSpc>
              <a:spcBef>
                <a:spcPct val="0"/>
              </a:spcBef>
              <a:spcAft>
                <a:spcPct val="0"/>
              </a:spcAft>
            </a:pPr>
            <a:r>
              <a:rPr lang="en-US" altLang="en-US" dirty="0"/>
              <a:t>Scrum basics (roles, events, artifacts)</a:t>
            </a:r>
          </a:p>
          <a:p>
            <a:pPr eaLnBrk="0" fontAlgn="base" hangingPunct="0">
              <a:lnSpc>
                <a:spcPct val="100000"/>
              </a:lnSpc>
              <a:spcBef>
                <a:spcPct val="0"/>
              </a:spcBef>
              <a:spcAft>
                <a:spcPct val="0"/>
              </a:spcAft>
            </a:pPr>
            <a:r>
              <a:rPr lang="en-US" altLang="en-US" dirty="0"/>
              <a:t>Facilitation, coaching, servant leadership</a:t>
            </a:r>
          </a:p>
          <a:p>
            <a:pPr eaLnBrk="0" fontAlgn="base" hangingPunct="0">
              <a:lnSpc>
                <a:spcPct val="100000"/>
              </a:lnSpc>
              <a:spcBef>
                <a:spcPct val="0"/>
              </a:spcBef>
              <a:spcAft>
                <a:spcPct val="0"/>
              </a:spcAft>
            </a:pPr>
            <a:r>
              <a:rPr lang="en-US" altLang="en-US" dirty="0"/>
              <a:t>Responsibilities of a Scrum Master</a:t>
            </a:r>
          </a:p>
          <a:p>
            <a:pPr marL="0" lvl="0" indent="0" eaLnBrk="0" fontAlgn="base" hangingPunct="0">
              <a:lnSpc>
                <a:spcPct val="100000"/>
              </a:lnSpc>
              <a:spcBef>
                <a:spcPct val="0"/>
              </a:spcBef>
              <a:spcAft>
                <a:spcPct val="0"/>
              </a:spcAft>
              <a:buNone/>
            </a:pPr>
            <a:endParaRPr lang="en-US" altLang="en-US" b="1" dirty="0"/>
          </a:p>
          <a:p>
            <a:endParaRPr lang="en-GB" dirty="0"/>
          </a:p>
        </p:txBody>
      </p:sp>
      <p:sp>
        <p:nvSpPr>
          <p:cNvPr id="4" name="Rectangle 1">
            <a:extLst>
              <a:ext uri="{FF2B5EF4-FFF2-40B4-BE49-F238E27FC236}">
                <a16:creationId xmlns:a16="http://schemas.microsoft.com/office/drawing/2014/main" id="{CF39D919-4676-4F94-FD3C-4F7F237DF83D}"/>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9285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88AD4-7B1F-D9BF-7073-D1C21AEE20F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98398EE-4DE2-3FD4-7035-03B73C9CB69A}"/>
              </a:ext>
            </a:extLst>
          </p:cNvPr>
          <p:cNvSpPr>
            <a:spLocks noGrp="1"/>
          </p:cNvSpPr>
          <p:nvPr>
            <p:ph type="title"/>
          </p:nvPr>
        </p:nvSpPr>
        <p:spPr/>
        <p:txBody>
          <a:bodyPr/>
          <a:lstStyle/>
          <a:p>
            <a:r>
              <a:rPr lang="en-GB" dirty="0"/>
              <a:t>2. Professional Scrum Master™ (PSM I, II, III)</a:t>
            </a:r>
          </a:p>
        </p:txBody>
      </p:sp>
      <p:sp>
        <p:nvSpPr>
          <p:cNvPr id="3" name="Segnaposto contenuto 2">
            <a:extLst>
              <a:ext uri="{FF2B5EF4-FFF2-40B4-BE49-F238E27FC236}">
                <a16:creationId xmlns:a16="http://schemas.microsoft.com/office/drawing/2014/main" id="{0F98838E-75CC-0CE2-CD21-2C6B2B4AD2A7}"/>
              </a:ext>
            </a:extLst>
          </p:cNvPr>
          <p:cNvSpPr>
            <a:spLocks noGrp="1"/>
          </p:cNvSpPr>
          <p:nvPr>
            <p:ph idx="1"/>
          </p:nvPr>
        </p:nvSpPr>
        <p:spPr/>
        <p:txBody>
          <a:bodyPr>
            <a:normAutofit fontScale="92500" lnSpcReduction="20000"/>
          </a:bodyPr>
          <a:lstStyle/>
          <a:p>
            <a:pPr marL="0" indent="0" eaLnBrk="0" fontAlgn="base" hangingPunct="0">
              <a:lnSpc>
                <a:spcPct val="100000"/>
              </a:lnSpc>
              <a:spcBef>
                <a:spcPct val="0"/>
              </a:spcBef>
              <a:spcAft>
                <a:spcPct val="0"/>
              </a:spcAft>
              <a:buNone/>
            </a:pPr>
            <a:r>
              <a:rPr lang="en-US" altLang="en-US" b="1" dirty="0"/>
              <a:t>Issuing Organization</a:t>
            </a:r>
            <a:r>
              <a:rPr lang="en-US" altLang="en-US" dirty="0"/>
              <a:t>: Scrum.org (</a:t>
            </a:r>
            <a:r>
              <a:rPr lang="en-US" altLang="en-US" dirty="0">
                <a:hlinkClick r:id="rId2"/>
              </a:rPr>
              <a:t>scrum.org</a:t>
            </a:r>
            <a:r>
              <a:rPr lang="en-US" altLang="en-US" dirty="0"/>
              <a:t>)</a:t>
            </a:r>
          </a:p>
          <a:p>
            <a:pPr marL="0" lvl="0" indent="0" eaLnBrk="0" fontAlgn="base" hangingPunct="0">
              <a:lnSpc>
                <a:spcPct val="100000"/>
              </a:lnSpc>
              <a:spcBef>
                <a:spcPct val="0"/>
              </a:spcBef>
              <a:spcAft>
                <a:spcPct val="0"/>
              </a:spcAft>
              <a:buNone/>
            </a:pPr>
            <a:endParaRPr lang="en-US" altLang="en-US" dirty="0"/>
          </a:p>
          <a:p>
            <a:pPr marL="0" lvl="0" indent="0" eaLnBrk="0" fontAlgn="base" hangingPunct="0">
              <a:lnSpc>
                <a:spcPct val="100000"/>
              </a:lnSpc>
              <a:spcBef>
                <a:spcPct val="0"/>
              </a:spcBef>
              <a:spcAft>
                <a:spcPct val="0"/>
              </a:spcAft>
              <a:buNone/>
            </a:pPr>
            <a:r>
              <a:rPr lang="en-US" altLang="en-US" b="1" dirty="0"/>
              <a:t>Levels</a:t>
            </a:r>
            <a:r>
              <a:rPr lang="en-US" altLang="en-US" dirty="0"/>
              <a:t>:</a:t>
            </a:r>
          </a:p>
          <a:p>
            <a:pPr eaLnBrk="0" fontAlgn="base" hangingPunct="0">
              <a:lnSpc>
                <a:spcPct val="100000"/>
              </a:lnSpc>
              <a:spcBef>
                <a:spcPct val="0"/>
              </a:spcBef>
              <a:spcAft>
                <a:spcPct val="0"/>
              </a:spcAft>
            </a:pPr>
            <a:r>
              <a:rPr lang="en-US" altLang="en-US" b="1" dirty="0"/>
              <a:t>PSM I</a:t>
            </a:r>
            <a:r>
              <a:rPr lang="en-US" altLang="en-US" dirty="0"/>
              <a:t> – Foundational (most popular)</a:t>
            </a:r>
          </a:p>
          <a:p>
            <a:pPr eaLnBrk="0" fontAlgn="base" hangingPunct="0">
              <a:lnSpc>
                <a:spcPct val="100000"/>
              </a:lnSpc>
              <a:spcBef>
                <a:spcPct val="0"/>
              </a:spcBef>
              <a:spcAft>
                <a:spcPct val="0"/>
              </a:spcAft>
            </a:pPr>
            <a:r>
              <a:rPr lang="en-US" altLang="en-US" b="1" dirty="0"/>
              <a:t>PSM II</a:t>
            </a:r>
            <a:r>
              <a:rPr lang="en-US" altLang="en-US" dirty="0"/>
              <a:t> – Intermediate (focus on real-world application)</a:t>
            </a:r>
          </a:p>
          <a:p>
            <a:pPr eaLnBrk="0" fontAlgn="base" hangingPunct="0">
              <a:lnSpc>
                <a:spcPct val="100000"/>
              </a:lnSpc>
              <a:spcBef>
                <a:spcPct val="0"/>
              </a:spcBef>
              <a:spcAft>
                <a:spcPct val="0"/>
              </a:spcAft>
            </a:pPr>
            <a:r>
              <a:rPr lang="en-US" altLang="en-US" b="1" dirty="0"/>
              <a:t>PSM III</a:t>
            </a:r>
            <a:r>
              <a:rPr lang="en-US" altLang="en-US" dirty="0"/>
              <a:t> – Advanced (difficult, essay-based)</a:t>
            </a:r>
          </a:p>
          <a:p>
            <a:pPr marL="0" lvl="0" indent="0" eaLnBrk="0" fontAlgn="base" hangingPunct="0">
              <a:lnSpc>
                <a:spcPct val="100000"/>
              </a:lnSpc>
              <a:spcBef>
                <a:spcPct val="0"/>
              </a:spcBef>
              <a:spcAft>
                <a:spcPct val="0"/>
              </a:spcAft>
              <a:buNone/>
            </a:pPr>
            <a:endParaRPr lang="en-US" altLang="en-US" b="1" dirty="0"/>
          </a:p>
          <a:p>
            <a:pPr marL="0" lvl="0" indent="0" eaLnBrk="0" fontAlgn="base" hangingPunct="0">
              <a:lnSpc>
                <a:spcPct val="100000"/>
              </a:lnSpc>
              <a:spcBef>
                <a:spcPct val="0"/>
              </a:spcBef>
              <a:spcAft>
                <a:spcPct val="0"/>
              </a:spcAft>
              <a:buNone/>
            </a:pPr>
            <a:r>
              <a:rPr lang="en-US" altLang="en-US" b="1" dirty="0"/>
              <a:t>Duration: </a:t>
            </a:r>
            <a:r>
              <a:rPr lang="en-US" altLang="en-US" dirty="0"/>
              <a:t>no course required, self-study possible</a:t>
            </a:r>
          </a:p>
          <a:p>
            <a:pPr marL="0" lvl="0" indent="0" eaLnBrk="0" fontAlgn="base" hangingPunct="0">
              <a:lnSpc>
                <a:spcPct val="100000"/>
              </a:lnSpc>
              <a:spcBef>
                <a:spcPct val="0"/>
              </a:spcBef>
              <a:spcAft>
                <a:spcPct val="0"/>
              </a:spcAft>
              <a:buNone/>
            </a:pPr>
            <a:r>
              <a:rPr lang="en-US" altLang="en-US" b="1" dirty="0"/>
              <a:t>Renewal</a:t>
            </a:r>
            <a:r>
              <a:rPr lang="en-US" altLang="en-US" dirty="0"/>
              <a:t>: Lifetime certification</a:t>
            </a:r>
          </a:p>
          <a:p>
            <a:pPr marL="0" lvl="0" indent="0" eaLnBrk="0" fontAlgn="base" hangingPunct="0">
              <a:lnSpc>
                <a:spcPct val="100000"/>
              </a:lnSpc>
              <a:spcBef>
                <a:spcPct val="0"/>
              </a:spcBef>
              <a:spcAft>
                <a:spcPct val="0"/>
              </a:spcAft>
              <a:buNone/>
            </a:pPr>
            <a:endParaRPr lang="en-US" altLang="en-US" b="1" dirty="0"/>
          </a:p>
          <a:p>
            <a:pPr marL="0" lvl="0" indent="0" eaLnBrk="0" fontAlgn="base" hangingPunct="0">
              <a:lnSpc>
                <a:spcPct val="100000"/>
              </a:lnSpc>
              <a:spcBef>
                <a:spcPct val="0"/>
              </a:spcBef>
              <a:spcAft>
                <a:spcPct val="0"/>
              </a:spcAft>
              <a:buNone/>
            </a:pPr>
            <a:r>
              <a:rPr lang="en-US" altLang="en-US" b="1" dirty="0"/>
              <a:t>Focus</a:t>
            </a:r>
            <a:r>
              <a:rPr lang="en-US" altLang="en-US" dirty="0"/>
              <a:t>:</a:t>
            </a:r>
          </a:p>
          <a:p>
            <a:pPr eaLnBrk="0" fontAlgn="base" hangingPunct="0">
              <a:lnSpc>
                <a:spcPct val="100000"/>
              </a:lnSpc>
              <a:spcBef>
                <a:spcPct val="0"/>
              </a:spcBef>
              <a:spcAft>
                <a:spcPct val="0"/>
              </a:spcAft>
            </a:pPr>
            <a:r>
              <a:rPr lang="en-US" altLang="en-US" dirty="0"/>
              <a:t>Strong on Scrum theory and principles</a:t>
            </a:r>
          </a:p>
          <a:p>
            <a:pPr eaLnBrk="0" fontAlgn="base" hangingPunct="0">
              <a:lnSpc>
                <a:spcPct val="100000"/>
              </a:lnSpc>
              <a:spcBef>
                <a:spcPct val="0"/>
              </a:spcBef>
              <a:spcAft>
                <a:spcPct val="0"/>
              </a:spcAft>
            </a:pPr>
            <a:r>
              <a:rPr lang="en-US" altLang="en-US" dirty="0"/>
              <a:t>Emphasizes deep understanding over rote memorization</a:t>
            </a:r>
          </a:p>
          <a:p>
            <a:pPr marL="0" lvl="0" indent="0" eaLnBrk="0" fontAlgn="base" hangingPunct="0">
              <a:lnSpc>
                <a:spcPct val="100000"/>
              </a:lnSpc>
              <a:spcBef>
                <a:spcPct val="0"/>
              </a:spcBef>
              <a:spcAft>
                <a:spcPct val="0"/>
              </a:spcAft>
              <a:buNone/>
            </a:pPr>
            <a:endParaRPr lang="en-US" altLang="en-US" dirty="0"/>
          </a:p>
          <a:p>
            <a:pPr marL="0" lvl="0" indent="0" eaLnBrk="0" fontAlgn="base" hangingPunct="0">
              <a:lnSpc>
                <a:spcPct val="100000"/>
              </a:lnSpc>
              <a:spcBef>
                <a:spcPct val="0"/>
              </a:spcBef>
              <a:spcAft>
                <a:spcPct val="0"/>
              </a:spcAft>
              <a:buNone/>
            </a:pPr>
            <a:endParaRPr lang="en-US" altLang="en-US" b="1" dirty="0"/>
          </a:p>
          <a:p>
            <a:endParaRPr lang="en-GB" dirty="0"/>
          </a:p>
        </p:txBody>
      </p:sp>
      <p:sp>
        <p:nvSpPr>
          <p:cNvPr id="4" name="Rectangle 1">
            <a:extLst>
              <a:ext uri="{FF2B5EF4-FFF2-40B4-BE49-F238E27FC236}">
                <a16:creationId xmlns:a16="http://schemas.microsoft.com/office/drawing/2014/main" id="{CED9948C-4CCD-DF63-26B4-A209C8ECAD08}"/>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CB7E563F-467C-4E32-E707-7C14F78FC799}"/>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248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FED9C-DB8D-8432-EA88-81BF7B89A76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81B5CC3-EBE3-0A97-5916-CF66AB1F78C0}"/>
              </a:ext>
            </a:extLst>
          </p:cNvPr>
          <p:cNvSpPr>
            <a:spLocks noGrp="1"/>
          </p:cNvSpPr>
          <p:nvPr>
            <p:ph type="title"/>
          </p:nvPr>
        </p:nvSpPr>
        <p:spPr/>
        <p:txBody>
          <a:bodyPr/>
          <a:lstStyle/>
          <a:p>
            <a:r>
              <a:rPr lang="en-GB" dirty="0"/>
              <a:t>3. </a:t>
            </a:r>
            <a:r>
              <a:rPr lang="en-GB" dirty="0" err="1"/>
              <a:t>SAFe</a:t>
            </a:r>
            <a:r>
              <a:rPr lang="en-GB" dirty="0"/>
              <a:t>® Scrum Master (SSM)</a:t>
            </a:r>
          </a:p>
        </p:txBody>
      </p:sp>
      <p:sp>
        <p:nvSpPr>
          <p:cNvPr id="3" name="Segnaposto contenuto 2">
            <a:extLst>
              <a:ext uri="{FF2B5EF4-FFF2-40B4-BE49-F238E27FC236}">
                <a16:creationId xmlns:a16="http://schemas.microsoft.com/office/drawing/2014/main" id="{4277E929-A471-45FC-2F0B-22972B85B56F}"/>
              </a:ext>
            </a:extLst>
          </p:cNvPr>
          <p:cNvSpPr>
            <a:spLocks noGrp="1"/>
          </p:cNvSpPr>
          <p:nvPr>
            <p:ph idx="1"/>
          </p:nvPr>
        </p:nvSpPr>
        <p:spPr/>
        <p:txBody>
          <a:bodyPr>
            <a:normAutofit fontScale="92500" lnSpcReduction="20000"/>
          </a:bodyPr>
          <a:lstStyle/>
          <a:p>
            <a:pPr marL="0" indent="0" eaLnBrk="0" fontAlgn="base" hangingPunct="0">
              <a:lnSpc>
                <a:spcPct val="100000"/>
              </a:lnSpc>
              <a:spcBef>
                <a:spcPct val="0"/>
              </a:spcBef>
              <a:spcAft>
                <a:spcPct val="0"/>
              </a:spcAft>
              <a:buNone/>
            </a:pPr>
            <a:r>
              <a:rPr lang="en-US" altLang="en-US" b="1" dirty="0"/>
              <a:t>Issuing Organization</a:t>
            </a:r>
            <a:r>
              <a:rPr lang="en-US" altLang="en-US" dirty="0"/>
              <a:t>: Scaled Agile, Inc. (</a:t>
            </a:r>
            <a:r>
              <a:rPr lang="en-US" altLang="en-US" dirty="0">
                <a:hlinkClick r:id="rId2"/>
              </a:rPr>
              <a:t>scaledagile.com</a:t>
            </a:r>
            <a:r>
              <a:rPr lang="en-US" altLang="en-US" dirty="0"/>
              <a:t>)</a:t>
            </a:r>
          </a:p>
          <a:p>
            <a:pPr marL="0" lvl="0" indent="0" eaLnBrk="0" fontAlgn="base" hangingPunct="0">
              <a:lnSpc>
                <a:spcPct val="100000"/>
              </a:lnSpc>
              <a:spcBef>
                <a:spcPct val="0"/>
              </a:spcBef>
              <a:spcAft>
                <a:spcPct val="0"/>
              </a:spcAft>
              <a:buNone/>
            </a:pPr>
            <a:endParaRPr lang="en-US" altLang="en-US" dirty="0"/>
          </a:p>
          <a:p>
            <a:pPr marL="0" lvl="0" indent="0" eaLnBrk="0" fontAlgn="base" hangingPunct="0">
              <a:lnSpc>
                <a:spcPct val="100000"/>
              </a:lnSpc>
              <a:spcBef>
                <a:spcPct val="0"/>
              </a:spcBef>
              <a:spcAft>
                <a:spcPct val="0"/>
              </a:spcAft>
              <a:buNone/>
            </a:pPr>
            <a:r>
              <a:rPr lang="en-US" altLang="en-US" b="1" dirty="0"/>
              <a:t>Level</a:t>
            </a:r>
            <a:r>
              <a:rPr lang="en-US" altLang="en-US" dirty="0"/>
              <a:t>: Intermediate</a:t>
            </a:r>
          </a:p>
          <a:p>
            <a:pPr marL="0" indent="0" eaLnBrk="0" fontAlgn="base" hangingPunct="0">
              <a:lnSpc>
                <a:spcPct val="100000"/>
              </a:lnSpc>
              <a:spcBef>
                <a:spcPct val="0"/>
              </a:spcBef>
              <a:spcAft>
                <a:spcPct val="0"/>
              </a:spcAft>
              <a:buNone/>
            </a:pPr>
            <a:r>
              <a:rPr lang="en-US" altLang="en-US" dirty="0"/>
              <a:t>Ideal for Scrum Masters working in enterprises using </a:t>
            </a:r>
            <a:r>
              <a:rPr lang="en-US" altLang="en-US" dirty="0" err="1"/>
              <a:t>SAFe</a:t>
            </a:r>
            <a:endParaRPr lang="en-US" altLang="en-US" dirty="0"/>
          </a:p>
          <a:p>
            <a:pPr marL="0" lvl="0" indent="0" eaLnBrk="0" fontAlgn="base" hangingPunct="0">
              <a:lnSpc>
                <a:spcPct val="100000"/>
              </a:lnSpc>
              <a:spcBef>
                <a:spcPct val="0"/>
              </a:spcBef>
              <a:spcAft>
                <a:spcPct val="0"/>
              </a:spcAft>
              <a:buNone/>
            </a:pPr>
            <a:endParaRPr lang="en-US" altLang="en-US" dirty="0"/>
          </a:p>
          <a:p>
            <a:pPr marL="0" lvl="0" indent="0" eaLnBrk="0" fontAlgn="base" hangingPunct="0">
              <a:lnSpc>
                <a:spcPct val="100000"/>
              </a:lnSpc>
              <a:spcBef>
                <a:spcPct val="0"/>
              </a:spcBef>
              <a:spcAft>
                <a:spcPct val="0"/>
              </a:spcAft>
              <a:buNone/>
            </a:pPr>
            <a:r>
              <a:rPr lang="en-US" altLang="en-US" b="1" dirty="0"/>
              <a:t>Duration</a:t>
            </a:r>
            <a:r>
              <a:rPr lang="en-US" altLang="en-US" dirty="0"/>
              <a:t>: 2-day course + online exam</a:t>
            </a:r>
          </a:p>
          <a:p>
            <a:pPr marL="0" indent="0" eaLnBrk="0" fontAlgn="base" hangingPunct="0">
              <a:lnSpc>
                <a:spcPct val="100000"/>
              </a:lnSpc>
              <a:spcBef>
                <a:spcPct val="0"/>
              </a:spcBef>
              <a:spcAft>
                <a:spcPct val="0"/>
              </a:spcAft>
              <a:buNone/>
            </a:pPr>
            <a:r>
              <a:rPr lang="en-US" altLang="en-US" b="1" dirty="0"/>
              <a:t>Renewal</a:t>
            </a:r>
            <a:r>
              <a:rPr lang="en-US" altLang="en-US" dirty="0"/>
              <a:t>: Annual (with fee)</a:t>
            </a:r>
          </a:p>
          <a:p>
            <a:pPr marL="0" lvl="0" indent="0" eaLnBrk="0" fontAlgn="base" hangingPunct="0">
              <a:lnSpc>
                <a:spcPct val="100000"/>
              </a:lnSpc>
              <a:spcBef>
                <a:spcPct val="0"/>
              </a:spcBef>
              <a:spcAft>
                <a:spcPct val="0"/>
              </a:spcAft>
              <a:buNone/>
            </a:pPr>
            <a:endParaRPr lang="en-US" altLang="en-US" dirty="0"/>
          </a:p>
          <a:p>
            <a:pPr marL="0" lvl="0" indent="0" eaLnBrk="0" fontAlgn="base" hangingPunct="0">
              <a:lnSpc>
                <a:spcPct val="100000"/>
              </a:lnSpc>
              <a:spcBef>
                <a:spcPct val="0"/>
              </a:spcBef>
              <a:spcAft>
                <a:spcPct val="0"/>
              </a:spcAft>
              <a:buNone/>
            </a:pPr>
            <a:r>
              <a:rPr lang="en-US" altLang="en-US" b="1" dirty="0"/>
              <a:t>Focus</a:t>
            </a:r>
            <a:r>
              <a:rPr lang="en-US" altLang="en-US" dirty="0"/>
              <a:t>:</a:t>
            </a:r>
          </a:p>
          <a:p>
            <a:pPr eaLnBrk="0" fontAlgn="base" hangingPunct="0">
              <a:lnSpc>
                <a:spcPct val="100000"/>
              </a:lnSpc>
              <a:spcBef>
                <a:spcPct val="0"/>
              </a:spcBef>
              <a:spcAft>
                <a:spcPct val="0"/>
              </a:spcAft>
            </a:pPr>
            <a:r>
              <a:rPr lang="en-US" altLang="en-US" dirty="0"/>
              <a:t>Scrum Master role in Scaled Agile Framework (</a:t>
            </a:r>
            <a:r>
              <a:rPr lang="en-US" altLang="en-US" dirty="0" err="1"/>
              <a:t>SAFe</a:t>
            </a:r>
            <a:r>
              <a:rPr lang="en-US" altLang="en-US" dirty="0"/>
              <a:t>)</a:t>
            </a:r>
          </a:p>
          <a:p>
            <a:pPr eaLnBrk="0" fontAlgn="base" hangingPunct="0">
              <a:lnSpc>
                <a:spcPct val="100000"/>
              </a:lnSpc>
              <a:spcBef>
                <a:spcPct val="0"/>
              </a:spcBef>
              <a:spcAft>
                <a:spcPct val="0"/>
              </a:spcAft>
            </a:pPr>
            <a:r>
              <a:rPr lang="en-US" altLang="en-US" dirty="0"/>
              <a:t>PI (Program Increment) planning, agile at scale</a:t>
            </a:r>
          </a:p>
          <a:p>
            <a:pPr eaLnBrk="0" fontAlgn="base" hangingPunct="0">
              <a:lnSpc>
                <a:spcPct val="100000"/>
              </a:lnSpc>
              <a:spcBef>
                <a:spcPct val="0"/>
              </a:spcBef>
              <a:spcAft>
                <a:spcPct val="0"/>
              </a:spcAft>
            </a:pPr>
            <a:r>
              <a:rPr lang="en-US" altLang="en-US" dirty="0"/>
              <a:t>Coordination across teams in larger organizations</a:t>
            </a:r>
          </a:p>
          <a:p>
            <a:pPr marL="0" lvl="0" indent="0" eaLnBrk="0" fontAlgn="base" hangingPunct="0">
              <a:lnSpc>
                <a:spcPct val="100000"/>
              </a:lnSpc>
              <a:spcBef>
                <a:spcPct val="0"/>
              </a:spcBef>
              <a:spcAft>
                <a:spcPct val="0"/>
              </a:spcAft>
              <a:buNone/>
            </a:pPr>
            <a:endParaRPr lang="en-US" altLang="en-US" b="1" dirty="0"/>
          </a:p>
          <a:p>
            <a:endParaRPr lang="en-GB" dirty="0"/>
          </a:p>
        </p:txBody>
      </p:sp>
      <p:sp>
        <p:nvSpPr>
          <p:cNvPr id="4" name="Rectangle 1">
            <a:extLst>
              <a:ext uri="{FF2B5EF4-FFF2-40B4-BE49-F238E27FC236}">
                <a16:creationId xmlns:a16="http://schemas.microsoft.com/office/drawing/2014/main" id="{E851EE8B-D010-4029-9759-6D6E154444C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94B08B29-2757-F1FD-268B-E06188B4C559}"/>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BB981260-9E22-A318-7020-7E3C4D80587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3510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61179-B28A-903C-D933-1E9D0C8AB3B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26918D9-BD22-AACA-5560-DE1CD572BB73}"/>
              </a:ext>
            </a:extLst>
          </p:cNvPr>
          <p:cNvSpPr>
            <a:spLocks noGrp="1"/>
          </p:cNvSpPr>
          <p:nvPr>
            <p:ph type="title"/>
          </p:nvPr>
        </p:nvSpPr>
        <p:spPr/>
        <p:txBody>
          <a:bodyPr/>
          <a:lstStyle/>
          <a:p>
            <a:r>
              <a:rPr lang="en-GB" dirty="0"/>
              <a:t>4. Scrum Master Certified (SMC®)</a:t>
            </a:r>
          </a:p>
        </p:txBody>
      </p:sp>
      <p:sp>
        <p:nvSpPr>
          <p:cNvPr id="3" name="Segnaposto contenuto 2">
            <a:extLst>
              <a:ext uri="{FF2B5EF4-FFF2-40B4-BE49-F238E27FC236}">
                <a16:creationId xmlns:a16="http://schemas.microsoft.com/office/drawing/2014/main" id="{AB6F5033-69B7-A292-8531-512379E6C298}"/>
              </a:ext>
            </a:extLst>
          </p:cNvPr>
          <p:cNvSpPr>
            <a:spLocks noGrp="1"/>
          </p:cNvSpPr>
          <p:nvPr>
            <p:ph idx="1"/>
          </p:nvPr>
        </p:nvSpPr>
        <p:spPr/>
        <p:txBody>
          <a:bodyPr>
            <a:normAutofit fontScale="85000" lnSpcReduction="20000"/>
          </a:bodyPr>
          <a:lstStyle/>
          <a:p>
            <a:pPr marL="0" indent="0" eaLnBrk="0" fontAlgn="base" hangingPunct="0">
              <a:lnSpc>
                <a:spcPct val="100000"/>
              </a:lnSpc>
              <a:spcBef>
                <a:spcPct val="0"/>
              </a:spcBef>
              <a:spcAft>
                <a:spcPct val="0"/>
              </a:spcAft>
              <a:buNone/>
            </a:pPr>
            <a:r>
              <a:rPr lang="en-US" altLang="en-US" b="1" dirty="0"/>
              <a:t>Issuing Organization</a:t>
            </a:r>
            <a:r>
              <a:rPr lang="en-US" altLang="en-US" dirty="0"/>
              <a:t>: </a:t>
            </a:r>
            <a:r>
              <a:rPr lang="en-US" altLang="en-US" dirty="0" err="1"/>
              <a:t>SCRUMstudy</a:t>
            </a:r>
            <a:r>
              <a:rPr lang="en-US" altLang="en-US" dirty="0"/>
              <a:t> (</a:t>
            </a:r>
            <a:r>
              <a:rPr lang="en-US" altLang="en-US" dirty="0">
                <a:hlinkClick r:id="rId2"/>
              </a:rPr>
              <a:t>scrumstudy.com</a:t>
            </a:r>
            <a:r>
              <a:rPr lang="en-US" altLang="en-US" dirty="0"/>
              <a:t>)</a:t>
            </a:r>
          </a:p>
          <a:p>
            <a:pPr marL="0" lvl="0" indent="0" eaLnBrk="0" fontAlgn="base" hangingPunct="0">
              <a:lnSpc>
                <a:spcPct val="100000"/>
              </a:lnSpc>
              <a:spcBef>
                <a:spcPct val="0"/>
              </a:spcBef>
              <a:spcAft>
                <a:spcPct val="0"/>
              </a:spcAft>
              <a:buNone/>
            </a:pPr>
            <a:endParaRPr lang="en-US" altLang="en-US" dirty="0"/>
          </a:p>
          <a:p>
            <a:pPr marL="0" lvl="0" indent="0" eaLnBrk="0" fontAlgn="base" hangingPunct="0">
              <a:lnSpc>
                <a:spcPct val="100000"/>
              </a:lnSpc>
              <a:spcBef>
                <a:spcPct val="0"/>
              </a:spcBef>
              <a:spcAft>
                <a:spcPct val="0"/>
              </a:spcAft>
              <a:buNone/>
            </a:pPr>
            <a:r>
              <a:rPr lang="en-US" altLang="en-US" b="1" dirty="0"/>
              <a:t>Level</a:t>
            </a:r>
            <a:r>
              <a:rPr lang="en-US" altLang="en-US" dirty="0"/>
              <a:t>: Beginner to intermediate</a:t>
            </a:r>
          </a:p>
          <a:p>
            <a:pPr marL="0" lvl="0" indent="0" eaLnBrk="0" fontAlgn="base" hangingPunct="0">
              <a:lnSpc>
                <a:spcPct val="100000"/>
              </a:lnSpc>
              <a:spcBef>
                <a:spcPct val="0"/>
              </a:spcBef>
              <a:spcAft>
                <a:spcPct val="0"/>
              </a:spcAft>
              <a:buNone/>
            </a:pPr>
            <a:endParaRPr lang="en-US" altLang="en-US" dirty="0"/>
          </a:p>
          <a:p>
            <a:pPr marL="0" lvl="0" indent="0" eaLnBrk="0" fontAlgn="base" hangingPunct="0">
              <a:lnSpc>
                <a:spcPct val="100000"/>
              </a:lnSpc>
              <a:spcBef>
                <a:spcPct val="0"/>
              </a:spcBef>
              <a:spcAft>
                <a:spcPct val="0"/>
              </a:spcAft>
              <a:buNone/>
            </a:pPr>
            <a:r>
              <a:rPr lang="en-US" altLang="en-US" b="1" dirty="0"/>
              <a:t>Duration</a:t>
            </a:r>
            <a:r>
              <a:rPr lang="en-US" altLang="en-US" dirty="0"/>
              <a:t>: 2-day course + online exam</a:t>
            </a:r>
          </a:p>
          <a:p>
            <a:pPr marL="0" lvl="0" indent="0" eaLnBrk="0" fontAlgn="base" hangingPunct="0">
              <a:lnSpc>
                <a:spcPct val="100000"/>
              </a:lnSpc>
              <a:spcBef>
                <a:spcPct val="0"/>
              </a:spcBef>
              <a:spcAft>
                <a:spcPct val="0"/>
              </a:spcAft>
              <a:buNone/>
            </a:pPr>
            <a:r>
              <a:rPr lang="en-US" altLang="en-US" b="1" dirty="0"/>
              <a:t>Renewal</a:t>
            </a:r>
            <a:r>
              <a:rPr lang="en-US" altLang="en-US" dirty="0"/>
              <a:t>: Every 3 years (requires a fee)</a:t>
            </a:r>
          </a:p>
          <a:p>
            <a:pPr marL="0" lvl="0" indent="0" eaLnBrk="0" fontAlgn="base" hangingPunct="0">
              <a:lnSpc>
                <a:spcPct val="100000"/>
              </a:lnSpc>
              <a:spcBef>
                <a:spcPct val="0"/>
              </a:spcBef>
              <a:spcAft>
                <a:spcPct val="0"/>
              </a:spcAft>
              <a:buNone/>
            </a:pPr>
            <a:endParaRPr lang="en-US" altLang="en-US" b="1" dirty="0"/>
          </a:p>
          <a:p>
            <a:pPr marL="0" lvl="0" indent="0" eaLnBrk="0" fontAlgn="base" hangingPunct="0">
              <a:lnSpc>
                <a:spcPct val="100000"/>
              </a:lnSpc>
              <a:spcBef>
                <a:spcPct val="0"/>
              </a:spcBef>
              <a:spcAft>
                <a:spcPct val="0"/>
              </a:spcAft>
              <a:buNone/>
            </a:pPr>
            <a:r>
              <a:rPr lang="en-US" altLang="en-US" b="1" dirty="0"/>
              <a:t>Focus</a:t>
            </a:r>
            <a:r>
              <a:rPr lang="en-US" altLang="en-US" dirty="0"/>
              <a:t>:</a:t>
            </a:r>
          </a:p>
          <a:p>
            <a:pPr eaLnBrk="0" fontAlgn="base" hangingPunct="0">
              <a:lnSpc>
                <a:spcPct val="100000"/>
              </a:lnSpc>
              <a:spcBef>
                <a:spcPct val="0"/>
              </a:spcBef>
              <a:spcAft>
                <a:spcPct val="0"/>
              </a:spcAft>
            </a:pPr>
            <a:r>
              <a:rPr lang="en-US" altLang="en-US" dirty="0"/>
              <a:t>Scrum lifecycle</a:t>
            </a:r>
          </a:p>
          <a:p>
            <a:pPr eaLnBrk="0" fontAlgn="base" hangingPunct="0">
              <a:lnSpc>
                <a:spcPct val="100000"/>
              </a:lnSpc>
              <a:spcBef>
                <a:spcPct val="0"/>
              </a:spcBef>
              <a:spcAft>
                <a:spcPct val="0"/>
              </a:spcAft>
            </a:pPr>
            <a:r>
              <a:rPr lang="en-US" altLang="en-US" dirty="0"/>
              <a:t>Roles and responsibilities</a:t>
            </a:r>
          </a:p>
          <a:p>
            <a:pPr eaLnBrk="0" fontAlgn="base" hangingPunct="0">
              <a:lnSpc>
                <a:spcPct val="100000"/>
              </a:lnSpc>
              <a:spcBef>
                <a:spcPct val="0"/>
              </a:spcBef>
              <a:spcAft>
                <a:spcPct val="0"/>
              </a:spcAft>
            </a:pPr>
            <a:r>
              <a:rPr lang="en-US" altLang="en-US" dirty="0"/>
              <a:t>Real-world scenarios</a:t>
            </a:r>
          </a:p>
          <a:p>
            <a:pPr marL="0" lvl="0" indent="0" eaLnBrk="0" fontAlgn="base" hangingPunct="0">
              <a:lnSpc>
                <a:spcPct val="100000"/>
              </a:lnSpc>
              <a:spcBef>
                <a:spcPct val="0"/>
              </a:spcBef>
              <a:spcAft>
                <a:spcPct val="0"/>
              </a:spcAft>
              <a:buNone/>
            </a:pPr>
            <a:endParaRPr lang="en-US" altLang="en-US" b="1" dirty="0"/>
          </a:p>
          <a:p>
            <a:pPr marL="0" lvl="0" indent="0" eaLnBrk="0" fontAlgn="base" hangingPunct="0">
              <a:lnSpc>
                <a:spcPct val="100000"/>
              </a:lnSpc>
              <a:spcBef>
                <a:spcPct val="0"/>
              </a:spcBef>
              <a:spcAft>
                <a:spcPct val="0"/>
              </a:spcAft>
              <a:buNone/>
            </a:pPr>
            <a:r>
              <a:rPr lang="en-US" altLang="en-US" b="1" dirty="0"/>
              <a:t>Criticism</a:t>
            </a:r>
            <a:r>
              <a:rPr lang="en-US" altLang="en-US" dirty="0"/>
              <a:t>: Less recognized compared to CSM and PSM</a:t>
            </a:r>
            <a:endParaRPr lang="en-US" altLang="en-US" b="1" dirty="0"/>
          </a:p>
          <a:p>
            <a:endParaRPr lang="en-GB" dirty="0"/>
          </a:p>
        </p:txBody>
      </p:sp>
      <p:sp>
        <p:nvSpPr>
          <p:cNvPr id="4" name="Rectangle 1">
            <a:extLst>
              <a:ext uri="{FF2B5EF4-FFF2-40B4-BE49-F238E27FC236}">
                <a16:creationId xmlns:a16="http://schemas.microsoft.com/office/drawing/2014/main" id="{6D9040DE-C035-3CF6-7C5E-EA0E8FAE22A0}"/>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3E6CA27D-7D21-57C0-B2E3-47F4517EFF88}"/>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FBFD1D91-2F8A-F4FD-362C-E0F724ED6E5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297C1927-3E96-46C2-F947-3490324A080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2692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76E68-474E-1C43-77B1-38A8B1ACBE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FDC5F77-9AC9-7132-8F95-75B71FBF2A0A}"/>
              </a:ext>
            </a:extLst>
          </p:cNvPr>
          <p:cNvSpPr>
            <a:spLocks noGrp="1"/>
          </p:cNvSpPr>
          <p:nvPr>
            <p:ph type="title"/>
          </p:nvPr>
        </p:nvSpPr>
        <p:spPr/>
        <p:txBody>
          <a:bodyPr>
            <a:normAutofit/>
          </a:bodyPr>
          <a:lstStyle/>
          <a:p>
            <a:r>
              <a:rPr lang="en-GB" sz="3200" b="1" dirty="0"/>
              <a:t>Scrum Master certifications - </a:t>
            </a:r>
            <a:r>
              <a:rPr lang="en-GB" sz="3200" dirty="0"/>
              <a:t>Comparison Summary</a:t>
            </a:r>
          </a:p>
        </p:txBody>
      </p:sp>
      <p:sp>
        <p:nvSpPr>
          <p:cNvPr id="4" name="Rectangle 1">
            <a:extLst>
              <a:ext uri="{FF2B5EF4-FFF2-40B4-BE49-F238E27FC236}">
                <a16:creationId xmlns:a16="http://schemas.microsoft.com/office/drawing/2014/main" id="{8331A405-0917-DAE0-2B23-077F9FBDB5D9}"/>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34208EDD-AC59-9138-21A0-303CC792E71F}"/>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2053E4B2-219B-32D6-4F07-B142D9DD981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60727E20-6CAA-21FD-7D6C-3D9B411A2EC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ella 12">
            <a:extLst>
              <a:ext uri="{FF2B5EF4-FFF2-40B4-BE49-F238E27FC236}">
                <a16:creationId xmlns:a16="http://schemas.microsoft.com/office/drawing/2014/main" id="{B0D6708A-1A30-517C-70C4-DFE72EDAA9EC}"/>
              </a:ext>
            </a:extLst>
          </p:cNvPr>
          <p:cNvGraphicFramePr>
            <a:graphicFrameLocks noGrp="1"/>
          </p:cNvGraphicFramePr>
          <p:nvPr>
            <p:extLst>
              <p:ext uri="{D42A27DB-BD31-4B8C-83A1-F6EECF244321}">
                <p14:modId xmlns:p14="http://schemas.microsoft.com/office/powerpoint/2010/main" val="815941594"/>
              </p:ext>
            </p:extLst>
          </p:nvPr>
        </p:nvGraphicFramePr>
        <p:xfrm>
          <a:off x="588591" y="2569874"/>
          <a:ext cx="11014818" cy="2743200"/>
        </p:xfrm>
        <a:graphic>
          <a:graphicData uri="http://schemas.openxmlformats.org/drawingml/2006/table">
            <a:tbl>
              <a:tblPr/>
              <a:tblGrid>
                <a:gridCol w="1835803">
                  <a:extLst>
                    <a:ext uri="{9D8B030D-6E8A-4147-A177-3AD203B41FA5}">
                      <a16:colId xmlns:a16="http://schemas.microsoft.com/office/drawing/2014/main" val="1511718706"/>
                    </a:ext>
                  </a:extLst>
                </a:gridCol>
                <a:gridCol w="1835803">
                  <a:extLst>
                    <a:ext uri="{9D8B030D-6E8A-4147-A177-3AD203B41FA5}">
                      <a16:colId xmlns:a16="http://schemas.microsoft.com/office/drawing/2014/main" val="3030458295"/>
                    </a:ext>
                  </a:extLst>
                </a:gridCol>
                <a:gridCol w="1835803">
                  <a:extLst>
                    <a:ext uri="{9D8B030D-6E8A-4147-A177-3AD203B41FA5}">
                      <a16:colId xmlns:a16="http://schemas.microsoft.com/office/drawing/2014/main" val="2576411354"/>
                    </a:ext>
                  </a:extLst>
                </a:gridCol>
                <a:gridCol w="1835803">
                  <a:extLst>
                    <a:ext uri="{9D8B030D-6E8A-4147-A177-3AD203B41FA5}">
                      <a16:colId xmlns:a16="http://schemas.microsoft.com/office/drawing/2014/main" val="2920899207"/>
                    </a:ext>
                  </a:extLst>
                </a:gridCol>
                <a:gridCol w="1835803">
                  <a:extLst>
                    <a:ext uri="{9D8B030D-6E8A-4147-A177-3AD203B41FA5}">
                      <a16:colId xmlns:a16="http://schemas.microsoft.com/office/drawing/2014/main" val="1151477551"/>
                    </a:ext>
                  </a:extLst>
                </a:gridCol>
                <a:gridCol w="1835803">
                  <a:extLst>
                    <a:ext uri="{9D8B030D-6E8A-4147-A177-3AD203B41FA5}">
                      <a16:colId xmlns:a16="http://schemas.microsoft.com/office/drawing/2014/main" val="3752073226"/>
                    </a:ext>
                  </a:extLst>
                </a:gridCol>
              </a:tblGrid>
              <a:tr h="0">
                <a:tc>
                  <a:txBody>
                    <a:bodyPr/>
                    <a:lstStyle/>
                    <a:p>
                      <a:r>
                        <a:rPr lang="en-GB" b="0" i="1" dirty="0"/>
                        <a:t>Certification</a:t>
                      </a:r>
                    </a:p>
                  </a:txBody>
                  <a:tcPr anchor="ctr">
                    <a:lnL>
                      <a:noFill/>
                    </a:lnL>
                    <a:lnR>
                      <a:noFill/>
                    </a:lnR>
                    <a:lnT>
                      <a:noFill/>
                    </a:lnT>
                    <a:lnB>
                      <a:noFill/>
                    </a:lnB>
                    <a:noFill/>
                  </a:tcPr>
                </a:tc>
                <a:tc>
                  <a:txBody>
                    <a:bodyPr/>
                    <a:lstStyle/>
                    <a:p>
                      <a:r>
                        <a:rPr lang="en-GB" i="1" dirty="0"/>
                        <a:t>Organization</a:t>
                      </a:r>
                    </a:p>
                  </a:txBody>
                  <a:tcPr anchor="ctr">
                    <a:lnL>
                      <a:noFill/>
                    </a:lnL>
                    <a:lnR>
                      <a:noFill/>
                    </a:lnR>
                    <a:lnT>
                      <a:noFill/>
                    </a:lnT>
                    <a:lnB>
                      <a:noFill/>
                    </a:lnB>
                    <a:noFill/>
                  </a:tcPr>
                </a:tc>
                <a:tc>
                  <a:txBody>
                    <a:bodyPr/>
                    <a:lstStyle/>
                    <a:p>
                      <a:r>
                        <a:rPr lang="en-GB" i="1" dirty="0"/>
                        <a:t>Level</a:t>
                      </a:r>
                    </a:p>
                  </a:txBody>
                  <a:tcPr anchor="ctr">
                    <a:lnL>
                      <a:noFill/>
                    </a:lnL>
                    <a:lnR>
                      <a:noFill/>
                    </a:lnR>
                    <a:lnT>
                      <a:noFill/>
                    </a:lnT>
                    <a:lnB>
                      <a:noFill/>
                    </a:lnB>
                    <a:noFill/>
                  </a:tcPr>
                </a:tc>
                <a:tc>
                  <a:txBody>
                    <a:bodyPr/>
                    <a:lstStyle/>
                    <a:p>
                      <a:r>
                        <a:rPr lang="en-GB" i="1" dirty="0"/>
                        <a:t>Renewal</a:t>
                      </a:r>
                    </a:p>
                  </a:txBody>
                  <a:tcPr anchor="ctr">
                    <a:lnL>
                      <a:noFill/>
                    </a:lnL>
                    <a:lnR>
                      <a:noFill/>
                    </a:lnR>
                    <a:lnT>
                      <a:noFill/>
                    </a:lnT>
                    <a:lnB>
                      <a:noFill/>
                    </a:lnB>
                    <a:noFill/>
                  </a:tcPr>
                </a:tc>
                <a:tc>
                  <a:txBody>
                    <a:bodyPr/>
                    <a:lstStyle/>
                    <a:p>
                      <a:r>
                        <a:rPr lang="en-GB" i="1" dirty="0"/>
                        <a:t>Exam Required</a:t>
                      </a:r>
                    </a:p>
                  </a:txBody>
                  <a:tcPr anchor="ctr">
                    <a:lnL>
                      <a:noFill/>
                    </a:lnL>
                    <a:lnR>
                      <a:noFill/>
                    </a:lnR>
                    <a:lnT>
                      <a:noFill/>
                    </a:lnT>
                    <a:lnB>
                      <a:noFill/>
                    </a:lnB>
                    <a:noFill/>
                  </a:tcPr>
                </a:tc>
                <a:tc>
                  <a:txBody>
                    <a:bodyPr/>
                    <a:lstStyle/>
                    <a:p>
                      <a:r>
                        <a:rPr lang="en-GB" i="1" dirty="0"/>
                        <a:t>Highly Recognized</a:t>
                      </a:r>
                    </a:p>
                  </a:txBody>
                  <a:tcPr anchor="ctr">
                    <a:lnL>
                      <a:noFill/>
                    </a:lnL>
                    <a:lnR>
                      <a:noFill/>
                    </a:lnR>
                    <a:lnT>
                      <a:noFill/>
                    </a:lnT>
                    <a:lnB>
                      <a:noFill/>
                    </a:lnB>
                    <a:noFill/>
                  </a:tcPr>
                </a:tc>
                <a:extLst>
                  <a:ext uri="{0D108BD9-81ED-4DB2-BD59-A6C34878D82A}">
                    <a16:rowId xmlns:a16="http://schemas.microsoft.com/office/drawing/2014/main" val="1462155171"/>
                  </a:ext>
                </a:extLst>
              </a:tr>
              <a:tr h="0">
                <a:tc>
                  <a:txBody>
                    <a:bodyPr/>
                    <a:lstStyle/>
                    <a:p>
                      <a:r>
                        <a:rPr lang="en-GB" b="1"/>
                        <a:t>CSM</a:t>
                      </a:r>
                      <a:endParaRPr lang="en-GB"/>
                    </a:p>
                  </a:txBody>
                  <a:tcPr anchor="ctr">
                    <a:lnL>
                      <a:noFill/>
                    </a:lnL>
                    <a:lnR>
                      <a:noFill/>
                    </a:lnR>
                    <a:lnT>
                      <a:noFill/>
                    </a:lnT>
                    <a:lnB>
                      <a:noFill/>
                    </a:lnB>
                    <a:noFill/>
                  </a:tcPr>
                </a:tc>
                <a:tc>
                  <a:txBody>
                    <a:bodyPr/>
                    <a:lstStyle/>
                    <a:p>
                      <a:r>
                        <a:rPr lang="en-GB"/>
                        <a:t>Scrum Alliance</a:t>
                      </a:r>
                    </a:p>
                  </a:txBody>
                  <a:tcPr anchor="ctr">
                    <a:lnL>
                      <a:noFill/>
                    </a:lnL>
                    <a:lnR>
                      <a:noFill/>
                    </a:lnR>
                    <a:lnT>
                      <a:noFill/>
                    </a:lnT>
                    <a:lnB>
                      <a:noFill/>
                    </a:lnB>
                    <a:noFill/>
                  </a:tcPr>
                </a:tc>
                <a:tc>
                  <a:txBody>
                    <a:bodyPr/>
                    <a:lstStyle/>
                    <a:p>
                      <a:r>
                        <a:rPr lang="en-GB"/>
                        <a:t>Entry</a:t>
                      </a:r>
                    </a:p>
                  </a:txBody>
                  <a:tcPr anchor="ctr">
                    <a:lnL>
                      <a:noFill/>
                    </a:lnL>
                    <a:lnR>
                      <a:noFill/>
                    </a:lnR>
                    <a:lnT>
                      <a:noFill/>
                    </a:lnT>
                    <a:lnB>
                      <a:noFill/>
                    </a:lnB>
                    <a:noFill/>
                  </a:tcPr>
                </a:tc>
                <a:tc>
                  <a:txBody>
                    <a:bodyPr/>
                    <a:lstStyle/>
                    <a:p>
                      <a:r>
                        <a:rPr lang="en-GB"/>
                        <a:t>Yes</a:t>
                      </a:r>
                    </a:p>
                  </a:txBody>
                  <a:tcPr anchor="ctr">
                    <a:lnL>
                      <a:noFill/>
                    </a:lnL>
                    <a:lnR>
                      <a:noFill/>
                    </a:lnR>
                    <a:lnT>
                      <a:noFill/>
                    </a:lnT>
                    <a:lnB>
                      <a:noFill/>
                    </a:lnB>
                    <a:noFill/>
                  </a:tcPr>
                </a:tc>
                <a:tc>
                  <a:txBody>
                    <a:bodyPr/>
                    <a:lstStyle/>
                    <a:p>
                      <a:r>
                        <a:rPr lang="en-GB"/>
                        <a:t>Yes</a:t>
                      </a:r>
                    </a:p>
                  </a:txBody>
                  <a:tcPr anchor="ctr">
                    <a:lnL>
                      <a:noFill/>
                    </a:lnL>
                    <a:lnR>
                      <a:noFill/>
                    </a:lnR>
                    <a:lnT>
                      <a:noFill/>
                    </a:lnT>
                    <a:lnB>
                      <a:noFill/>
                    </a:lnB>
                    <a:noFill/>
                  </a:tcPr>
                </a:tc>
                <a:tc>
                  <a:txBody>
                    <a:bodyPr/>
                    <a:lstStyle/>
                    <a:p>
                      <a:r>
                        <a:rPr lang="en-GB"/>
                        <a:t>✅✅✅</a:t>
                      </a:r>
                    </a:p>
                  </a:txBody>
                  <a:tcPr anchor="ctr">
                    <a:lnL>
                      <a:noFill/>
                    </a:lnL>
                    <a:lnR>
                      <a:noFill/>
                    </a:lnR>
                    <a:lnT>
                      <a:noFill/>
                    </a:lnT>
                    <a:lnB>
                      <a:noFill/>
                    </a:lnB>
                    <a:noFill/>
                  </a:tcPr>
                </a:tc>
                <a:extLst>
                  <a:ext uri="{0D108BD9-81ED-4DB2-BD59-A6C34878D82A}">
                    <a16:rowId xmlns:a16="http://schemas.microsoft.com/office/drawing/2014/main" val="3488222410"/>
                  </a:ext>
                </a:extLst>
              </a:tr>
              <a:tr h="0">
                <a:tc>
                  <a:txBody>
                    <a:bodyPr/>
                    <a:lstStyle/>
                    <a:p>
                      <a:r>
                        <a:rPr lang="en-GB" b="1"/>
                        <a:t>PSM I</a:t>
                      </a:r>
                      <a:endParaRPr lang="en-GB"/>
                    </a:p>
                  </a:txBody>
                  <a:tcPr anchor="ctr">
                    <a:lnL>
                      <a:noFill/>
                    </a:lnL>
                    <a:lnR>
                      <a:noFill/>
                    </a:lnR>
                    <a:lnT>
                      <a:noFill/>
                    </a:lnT>
                    <a:lnB>
                      <a:noFill/>
                    </a:lnB>
                    <a:noFill/>
                  </a:tcPr>
                </a:tc>
                <a:tc>
                  <a:txBody>
                    <a:bodyPr/>
                    <a:lstStyle/>
                    <a:p>
                      <a:r>
                        <a:rPr lang="en-GB"/>
                        <a:t>Scrum.org</a:t>
                      </a:r>
                    </a:p>
                  </a:txBody>
                  <a:tcPr anchor="ctr">
                    <a:lnL>
                      <a:noFill/>
                    </a:lnL>
                    <a:lnR>
                      <a:noFill/>
                    </a:lnR>
                    <a:lnT>
                      <a:noFill/>
                    </a:lnT>
                    <a:lnB>
                      <a:noFill/>
                    </a:lnB>
                    <a:noFill/>
                  </a:tcPr>
                </a:tc>
                <a:tc>
                  <a:txBody>
                    <a:bodyPr/>
                    <a:lstStyle/>
                    <a:p>
                      <a:r>
                        <a:rPr lang="en-GB"/>
                        <a:t>Entry</a:t>
                      </a:r>
                    </a:p>
                  </a:txBody>
                  <a:tcPr anchor="ctr">
                    <a:lnL>
                      <a:noFill/>
                    </a:lnL>
                    <a:lnR>
                      <a:noFill/>
                    </a:lnR>
                    <a:lnT>
                      <a:noFill/>
                    </a:lnT>
                    <a:lnB>
                      <a:noFill/>
                    </a:lnB>
                    <a:noFill/>
                  </a:tcPr>
                </a:tc>
                <a:tc>
                  <a:txBody>
                    <a:bodyPr/>
                    <a:lstStyle/>
                    <a:p>
                      <a:r>
                        <a:rPr lang="en-GB"/>
                        <a:t>No</a:t>
                      </a:r>
                    </a:p>
                  </a:txBody>
                  <a:tcPr anchor="ctr">
                    <a:lnL>
                      <a:noFill/>
                    </a:lnL>
                    <a:lnR>
                      <a:noFill/>
                    </a:lnR>
                    <a:lnT>
                      <a:noFill/>
                    </a:lnT>
                    <a:lnB>
                      <a:noFill/>
                    </a:lnB>
                    <a:noFill/>
                  </a:tcPr>
                </a:tc>
                <a:tc>
                  <a:txBody>
                    <a:bodyPr/>
                    <a:lstStyle/>
                    <a:p>
                      <a:r>
                        <a:rPr lang="en-GB"/>
                        <a:t>Yes</a:t>
                      </a:r>
                    </a:p>
                  </a:txBody>
                  <a:tcPr anchor="ctr">
                    <a:lnL>
                      <a:noFill/>
                    </a:lnL>
                    <a:lnR>
                      <a:noFill/>
                    </a:lnR>
                    <a:lnT>
                      <a:noFill/>
                    </a:lnT>
                    <a:lnB>
                      <a:noFill/>
                    </a:lnB>
                    <a:noFill/>
                  </a:tcPr>
                </a:tc>
                <a:tc>
                  <a:txBody>
                    <a:bodyPr/>
                    <a:lstStyle/>
                    <a:p>
                      <a:r>
                        <a:rPr lang="en-GB"/>
                        <a:t>✅✅✅</a:t>
                      </a:r>
                    </a:p>
                  </a:txBody>
                  <a:tcPr anchor="ctr">
                    <a:lnL>
                      <a:noFill/>
                    </a:lnL>
                    <a:lnR>
                      <a:noFill/>
                    </a:lnR>
                    <a:lnT>
                      <a:noFill/>
                    </a:lnT>
                    <a:lnB>
                      <a:noFill/>
                    </a:lnB>
                    <a:noFill/>
                  </a:tcPr>
                </a:tc>
                <a:extLst>
                  <a:ext uri="{0D108BD9-81ED-4DB2-BD59-A6C34878D82A}">
                    <a16:rowId xmlns:a16="http://schemas.microsoft.com/office/drawing/2014/main" val="3513966400"/>
                  </a:ext>
                </a:extLst>
              </a:tr>
              <a:tr h="0">
                <a:tc>
                  <a:txBody>
                    <a:bodyPr/>
                    <a:lstStyle/>
                    <a:p>
                      <a:r>
                        <a:rPr lang="en-GB" b="1"/>
                        <a:t>PSM II/III</a:t>
                      </a:r>
                      <a:endParaRPr lang="en-GB"/>
                    </a:p>
                  </a:txBody>
                  <a:tcPr anchor="ctr">
                    <a:lnL>
                      <a:noFill/>
                    </a:lnL>
                    <a:lnR>
                      <a:noFill/>
                    </a:lnR>
                    <a:lnT>
                      <a:noFill/>
                    </a:lnT>
                    <a:lnB>
                      <a:noFill/>
                    </a:lnB>
                    <a:noFill/>
                  </a:tcPr>
                </a:tc>
                <a:tc>
                  <a:txBody>
                    <a:bodyPr/>
                    <a:lstStyle/>
                    <a:p>
                      <a:r>
                        <a:rPr lang="en-GB"/>
                        <a:t>Scrum.org</a:t>
                      </a:r>
                    </a:p>
                  </a:txBody>
                  <a:tcPr anchor="ctr">
                    <a:lnL>
                      <a:noFill/>
                    </a:lnL>
                    <a:lnR>
                      <a:noFill/>
                    </a:lnR>
                    <a:lnT>
                      <a:noFill/>
                    </a:lnT>
                    <a:lnB>
                      <a:noFill/>
                    </a:lnB>
                    <a:noFill/>
                  </a:tcPr>
                </a:tc>
                <a:tc>
                  <a:txBody>
                    <a:bodyPr/>
                    <a:lstStyle/>
                    <a:p>
                      <a:r>
                        <a:rPr lang="en-GB"/>
                        <a:t>Advanced</a:t>
                      </a:r>
                    </a:p>
                  </a:txBody>
                  <a:tcPr anchor="ctr">
                    <a:lnL>
                      <a:noFill/>
                    </a:lnL>
                    <a:lnR>
                      <a:noFill/>
                    </a:lnR>
                    <a:lnT>
                      <a:noFill/>
                    </a:lnT>
                    <a:lnB>
                      <a:noFill/>
                    </a:lnB>
                    <a:noFill/>
                  </a:tcPr>
                </a:tc>
                <a:tc>
                  <a:txBody>
                    <a:bodyPr/>
                    <a:lstStyle/>
                    <a:p>
                      <a:r>
                        <a:rPr lang="en-GB"/>
                        <a:t>No</a:t>
                      </a:r>
                    </a:p>
                  </a:txBody>
                  <a:tcPr anchor="ctr">
                    <a:lnL>
                      <a:noFill/>
                    </a:lnL>
                    <a:lnR>
                      <a:noFill/>
                    </a:lnR>
                    <a:lnT>
                      <a:noFill/>
                    </a:lnT>
                    <a:lnB>
                      <a:noFill/>
                    </a:lnB>
                    <a:noFill/>
                  </a:tcPr>
                </a:tc>
                <a:tc>
                  <a:txBody>
                    <a:bodyPr/>
                    <a:lstStyle/>
                    <a:p>
                      <a:r>
                        <a:rPr lang="en-GB"/>
                        <a:t>Yes</a:t>
                      </a:r>
                    </a:p>
                  </a:txBody>
                  <a:tcPr anchor="ctr">
                    <a:lnL>
                      <a:noFill/>
                    </a:lnL>
                    <a:lnR>
                      <a:noFill/>
                    </a:lnR>
                    <a:lnT>
                      <a:noFill/>
                    </a:lnT>
                    <a:lnB>
                      <a:noFill/>
                    </a:lnB>
                    <a:noFill/>
                  </a:tcPr>
                </a:tc>
                <a:tc>
                  <a:txBody>
                    <a:bodyPr/>
                    <a:lstStyle/>
                    <a:p>
                      <a:r>
                        <a:rPr lang="en-GB" dirty="0"/>
                        <a:t>✅✅</a:t>
                      </a:r>
                    </a:p>
                  </a:txBody>
                  <a:tcPr anchor="ctr">
                    <a:lnL>
                      <a:noFill/>
                    </a:lnL>
                    <a:lnR>
                      <a:noFill/>
                    </a:lnR>
                    <a:lnT>
                      <a:noFill/>
                    </a:lnT>
                    <a:lnB>
                      <a:noFill/>
                    </a:lnB>
                    <a:noFill/>
                  </a:tcPr>
                </a:tc>
                <a:extLst>
                  <a:ext uri="{0D108BD9-81ED-4DB2-BD59-A6C34878D82A}">
                    <a16:rowId xmlns:a16="http://schemas.microsoft.com/office/drawing/2014/main" val="1944703567"/>
                  </a:ext>
                </a:extLst>
              </a:tr>
              <a:tr h="0">
                <a:tc>
                  <a:txBody>
                    <a:bodyPr/>
                    <a:lstStyle/>
                    <a:p>
                      <a:r>
                        <a:rPr lang="en-GB" b="1"/>
                        <a:t>SSM</a:t>
                      </a:r>
                      <a:endParaRPr lang="en-GB"/>
                    </a:p>
                  </a:txBody>
                  <a:tcPr anchor="ctr">
                    <a:lnL>
                      <a:noFill/>
                    </a:lnL>
                    <a:lnR>
                      <a:noFill/>
                    </a:lnR>
                    <a:lnT>
                      <a:noFill/>
                    </a:lnT>
                    <a:lnB>
                      <a:noFill/>
                    </a:lnB>
                    <a:noFill/>
                  </a:tcPr>
                </a:tc>
                <a:tc>
                  <a:txBody>
                    <a:bodyPr/>
                    <a:lstStyle/>
                    <a:p>
                      <a:r>
                        <a:rPr lang="en-GB"/>
                        <a:t>Scaled Agile</a:t>
                      </a:r>
                    </a:p>
                  </a:txBody>
                  <a:tcPr anchor="ctr">
                    <a:lnL>
                      <a:noFill/>
                    </a:lnL>
                    <a:lnR>
                      <a:noFill/>
                    </a:lnR>
                    <a:lnT>
                      <a:noFill/>
                    </a:lnT>
                    <a:lnB>
                      <a:noFill/>
                    </a:lnB>
                    <a:noFill/>
                  </a:tcPr>
                </a:tc>
                <a:tc>
                  <a:txBody>
                    <a:bodyPr/>
                    <a:lstStyle/>
                    <a:p>
                      <a:r>
                        <a:rPr lang="en-GB"/>
                        <a:t>Intermediate</a:t>
                      </a:r>
                    </a:p>
                  </a:txBody>
                  <a:tcPr anchor="ctr">
                    <a:lnL>
                      <a:noFill/>
                    </a:lnL>
                    <a:lnR>
                      <a:noFill/>
                    </a:lnR>
                    <a:lnT>
                      <a:noFill/>
                    </a:lnT>
                    <a:lnB>
                      <a:noFill/>
                    </a:lnB>
                    <a:noFill/>
                  </a:tcPr>
                </a:tc>
                <a:tc>
                  <a:txBody>
                    <a:bodyPr/>
                    <a:lstStyle/>
                    <a:p>
                      <a:r>
                        <a:rPr lang="en-GB"/>
                        <a:t>Yes</a:t>
                      </a:r>
                    </a:p>
                  </a:txBody>
                  <a:tcPr anchor="ctr">
                    <a:lnL>
                      <a:noFill/>
                    </a:lnL>
                    <a:lnR>
                      <a:noFill/>
                    </a:lnR>
                    <a:lnT>
                      <a:noFill/>
                    </a:lnT>
                    <a:lnB>
                      <a:noFill/>
                    </a:lnB>
                    <a:noFill/>
                  </a:tcPr>
                </a:tc>
                <a:tc>
                  <a:txBody>
                    <a:bodyPr/>
                    <a:lstStyle/>
                    <a:p>
                      <a:r>
                        <a:rPr lang="en-GB"/>
                        <a:t>Yes</a:t>
                      </a:r>
                    </a:p>
                  </a:txBody>
                  <a:tcPr anchor="ctr">
                    <a:lnL>
                      <a:noFill/>
                    </a:lnL>
                    <a:lnR>
                      <a:noFill/>
                    </a:lnR>
                    <a:lnT>
                      <a:noFill/>
                    </a:lnT>
                    <a:lnB>
                      <a:noFill/>
                    </a:lnB>
                    <a:noFill/>
                  </a:tcPr>
                </a:tc>
                <a:tc>
                  <a:txBody>
                    <a:bodyPr/>
                    <a:lstStyle/>
                    <a:p>
                      <a:r>
                        <a:rPr lang="en-GB"/>
                        <a:t>✅✅</a:t>
                      </a:r>
                    </a:p>
                  </a:txBody>
                  <a:tcPr anchor="ctr">
                    <a:lnL>
                      <a:noFill/>
                    </a:lnL>
                    <a:lnR>
                      <a:noFill/>
                    </a:lnR>
                    <a:lnT>
                      <a:noFill/>
                    </a:lnT>
                    <a:lnB>
                      <a:noFill/>
                    </a:lnB>
                    <a:noFill/>
                  </a:tcPr>
                </a:tc>
                <a:extLst>
                  <a:ext uri="{0D108BD9-81ED-4DB2-BD59-A6C34878D82A}">
                    <a16:rowId xmlns:a16="http://schemas.microsoft.com/office/drawing/2014/main" val="4005478811"/>
                  </a:ext>
                </a:extLst>
              </a:tr>
              <a:tr h="0">
                <a:tc>
                  <a:txBody>
                    <a:bodyPr/>
                    <a:lstStyle/>
                    <a:p>
                      <a:r>
                        <a:rPr lang="en-GB" b="1"/>
                        <a:t>SMC</a:t>
                      </a:r>
                      <a:endParaRPr lang="en-GB"/>
                    </a:p>
                  </a:txBody>
                  <a:tcPr anchor="ctr">
                    <a:lnL>
                      <a:noFill/>
                    </a:lnL>
                    <a:lnR>
                      <a:noFill/>
                    </a:lnR>
                    <a:lnT>
                      <a:noFill/>
                    </a:lnT>
                    <a:lnB>
                      <a:noFill/>
                    </a:lnB>
                    <a:noFill/>
                  </a:tcPr>
                </a:tc>
                <a:tc>
                  <a:txBody>
                    <a:bodyPr/>
                    <a:lstStyle/>
                    <a:p>
                      <a:r>
                        <a:rPr lang="en-GB"/>
                        <a:t>SCRUMstudy</a:t>
                      </a:r>
                    </a:p>
                  </a:txBody>
                  <a:tcPr anchor="ctr">
                    <a:lnL>
                      <a:noFill/>
                    </a:lnL>
                    <a:lnR>
                      <a:noFill/>
                    </a:lnR>
                    <a:lnT>
                      <a:noFill/>
                    </a:lnT>
                    <a:lnB>
                      <a:noFill/>
                    </a:lnB>
                    <a:noFill/>
                  </a:tcPr>
                </a:tc>
                <a:tc>
                  <a:txBody>
                    <a:bodyPr/>
                    <a:lstStyle/>
                    <a:p>
                      <a:r>
                        <a:rPr lang="en-GB"/>
                        <a:t>Beginner</a:t>
                      </a:r>
                    </a:p>
                  </a:txBody>
                  <a:tcPr anchor="ctr">
                    <a:lnL>
                      <a:noFill/>
                    </a:lnL>
                    <a:lnR>
                      <a:noFill/>
                    </a:lnR>
                    <a:lnT>
                      <a:noFill/>
                    </a:lnT>
                    <a:lnB>
                      <a:noFill/>
                    </a:lnB>
                    <a:noFill/>
                  </a:tcPr>
                </a:tc>
                <a:tc>
                  <a:txBody>
                    <a:bodyPr/>
                    <a:lstStyle/>
                    <a:p>
                      <a:r>
                        <a:rPr lang="en-GB"/>
                        <a:t>Yes</a:t>
                      </a:r>
                    </a:p>
                  </a:txBody>
                  <a:tcPr anchor="ctr">
                    <a:lnL>
                      <a:noFill/>
                    </a:lnL>
                    <a:lnR>
                      <a:noFill/>
                    </a:lnR>
                    <a:lnT>
                      <a:noFill/>
                    </a:lnT>
                    <a:lnB>
                      <a:noFill/>
                    </a:lnB>
                    <a:noFill/>
                  </a:tcPr>
                </a:tc>
                <a:tc>
                  <a:txBody>
                    <a:bodyPr/>
                    <a:lstStyle/>
                    <a:p>
                      <a:r>
                        <a:rPr lang="en-GB"/>
                        <a:t>Yes</a:t>
                      </a:r>
                    </a:p>
                  </a:txBody>
                  <a:tcPr anchor="ctr">
                    <a:lnL>
                      <a:noFill/>
                    </a:lnL>
                    <a:lnR>
                      <a:noFill/>
                    </a:lnR>
                    <a:lnT>
                      <a:noFill/>
                    </a:lnT>
                    <a:lnB>
                      <a:noFill/>
                    </a:lnB>
                    <a:noFill/>
                  </a:tcPr>
                </a:tc>
                <a:tc>
                  <a:txBody>
                    <a:bodyPr/>
                    <a:lstStyle/>
                    <a:p>
                      <a:r>
                        <a:rPr lang="en-GB" dirty="0"/>
                        <a:t>✅ (less common)</a:t>
                      </a:r>
                    </a:p>
                  </a:txBody>
                  <a:tcPr anchor="ctr">
                    <a:lnL>
                      <a:noFill/>
                    </a:lnL>
                    <a:lnR>
                      <a:noFill/>
                    </a:lnR>
                    <a:lnT>
                      <a:noFill/>
                    </a:lnT>
                    <a:lnB>
                      <a:noFill/>
                    </a:lnB>
                    <a:noFill/>
                  </a:tcPr>
                </a:tc>
                <a:extLst>
                  <a:ext uri="{0D108BD9-81ED-4DB2-BD59-A6C34878D82A}">
                    <a16:rowId xmlns:a16="http://schemas.microsoft.com/office/drawing/2014/main" val="1307825767"/>
                  </a:ext>
                </a:extLst>
              </a:tr>
            </a:tbl>
          </a:graphicData>
        </a:graphic>
      </p:graphicFrame>
    </p:spTree>
    <p:extLst>
      <p:ext uri="{BB962C8B-B14F-4D97-AF65-F5344CB8AC3E}">
        <p14:creationId xmlns:p14="http://schemas.microsoft.com/office/powerpoint/2010/main" val="2011488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1341C-AD77-09B7-7CF2-BDFC5E8FCEC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2014CC0-F60F-069C-049C-6DC3FC3FAB22}"/>
              </a:ext>
            </a:extLst>
          </p:cNvPr>
          <p:cNvSpPr>
            <a:spLocks noGrp="1"/>
          </p:cNvSpPr>
          <p:nvPr>
            <p:ph type="title"/>
          </p:nvPr>
        </p:nvSpPr>
        <p:spPr/>
        <p:txBody>
          <a:bodyPr/>
          <a:lstStyle/>
          <a:p>
            <a:r>
              <a:rPr lang="en-GB" dirty="0"/>
              <a:t>Choosing the right Scrum Master Certification</a:t>
            </a:r>
          </a:p>
        </p:txBody>
      </p:sp>
      <p:sp>
        <p:nvSpPr>
          <p:cNvPr id="4" name="Rectangle 1">
            <a:extLst>
              <a:ext uri="{FF2B5EF4-FFF2-40B4-BE49-F238E27FC236}">
                <a16:creationId xmlns:a16="http://schemas.microsoft.com/office/drawing/2014/main" id="{18CEF841-7515-AF88-3673-AAE08271B113}"/>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CBE3374E-A74B-F7C1-67B1-400709BD5DD2}"/>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AD3FDC4C-4D12-9D33-864A-60957BE1BD3F}"/>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94756C7A-0558-2CCE-AAFC-6B01C32481B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ounded Rectangle 2">
            <a:extLst>
              <a:ext uri="{FF2B5EF4-FFF2-40B4-BE49-F238E27FC236}">
                <a16:creationId xmlns:a16="http://schemas.microsoft.com/office/drawing/2014/main" id="{BDF72476-F588-FDC6-BFA7-89300FF8C4C3}"/>
              </a:ext>
            </a:extLst>
          </p:cNvPr>
          <p:cNvSpPr/>
          <p:nvPr/>
        </p:nvSpPr>
        <p:spPr>
          <a:xfrm>
            <a:off x="1773253" y="2197237"/>
            <a:ext cx="1573280" cy="1679248"/>
          </a:xfrm>
          <a:prstGeom prst="roundRect">
            <a:avLst/>
          </a:prstGeom>
          <a:solidFill>
            <a:srgbClr val="5B9BD5"/>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b="1"/>
            </a:pPr>
            <a:r>
              <a:rPr dirty="0">
                <a:latin typeface="Bahnschrift Light" panose="020B0502040204020203" pitchFamily="34" charset="0"/>
              </a:rPr>
              <a:t>CSM</a:t>
            </a:r>
          </a:p>
          <a:p>
            <a:pPr algn="ctr">
              <a:defRPr sz="1100"/>
            </a:pPr>
            <a:r>
              <a:rPr dirty="0">
                <a:latin typeface="Bahnschrift Light" panose="020B0502040204020203" pitchFamily="34" charset="0"/>
              </a:rPr>
              <a:t>Best for beginners</a:t>
            </a:r>
            <a:br>
              <a:rPr dirty="0">
                <a:latin typeface="Bahnschrift Light" panose="020B0502040204020203" pitchFamily="34" charset="0"/>
              </a:rPr>
            </a:br>
            <a:r>
              <a:rPr dirty="0">
                <a:latin typeface="Bahnschrift Light" panose="020B0502040204020203" pitchFamily="34" charset="0"/>
              </a:rPr>
              <a:t>Widely recognized</a:t>
            </a:r>
          </a:p>
        </p:txBody>
      </p:sp>
      <p:sp>
        <p:nvSpPr>
          <p:cNvPr id="11" name="Rounded Rectangle 3">
            <a:extLst>
              <a:ext uri="{FF2B5EF4-FFF2-40B4-BE49-F238E27FC236}">
                <a16:creationId xmlns:a16="http://schemas.microsoft.com/office/drawing/2014/main" id="{CBD5D474-F5E3-957A-76D9-338F61351D00}"/>
              </a:ext>
            </a:extLst>
          </p:cNvPr>
          <p:cNvSpPr/>
          <p:nvPr/>
        </p:nvSpPr>
        <p:spPr>
          <a:xfrm>
            <a:off x="3419173" y="2197237"/>
            <a:ext cx="1573280" cy="1679248"/>
          </a:xfrm>
          <a:prstGeom prst="roundRect">
            <a:avLst/>
          </a:prstGeom>
          <a:solidFill>
            <a:srgbClr val="5B9BD5"/>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b="1"/>
            </a:pPr>
            <a:r>
              <a:rPr dirty="0">
                <a:latin typeface="Bahnschrift Light" panose="020B0502040204020203" pitchFamily="34" charset="0"/>
              </a:rPr>
              <a:t>PSM I</a:t>
            </a:r>
          </a:p>
          <a:p>
            <a:pPr algn="ctr">
              <a:defRPr sz="1100"/>
            </a:pPr>
            <a:r>
              <a:rPr dirty="0">
                <a:latin typeface="Bahnschrift Light" panose="020B0502040204020203" pitchFamily="34" charset="0"/>
              </a:rPr>
              <a:t>Strong theory focus</a:t>
            </a:r>
            <a:br>
              <a:rPr dirty="0">
                <a:latin typeface="Bahnschrift Light" panose="020B0502040204020203" pitchFamily="34" charset="0"/>
              </a:rPr>
            </a:br>
            <a:r>
              <a:rPr dirty="0">
                <a:latin typeface="Bahnschrift Light" panose="020B0502040204020203" pitchFamily="34" charset="0"/>
              </a:rPr>
              <a:t>No renewal</a:t>
            </a:r>
          </a:p>
        </p:txBody>
      </p:sp>
      <p:sp>
        <p:nvSpPr>
          <p:cNvPr id="12" name="Rounded Rectangle 4">
            <a:extLst>
              <a:ext uri="{FF2B5EF4-FFF2-40B4-BE49-F238E27FC236}">
                <a16:creationId xmlns:a16="http://schemas.microsoft.com/office/drawing/2014/main" id="{BBBE8D54-5702-7316-4671-15E8D1BE00B6}"/>
              </a:ext>
            </a:extLst>
          </p:cNvPr>
          <p:cNvSpPr/>
          <p:nvPr/>
        </p:nvSpPr>
        <p:spPr>
          <a:xfrm>
            <a:off x="5065093" y="2197237"/>
            <a:ext cx="1573280" cy="1679248"/>
          </a:xfrm>
          <a:prstGeom prst="roundRect">
            <a:avLst/>
          </a:prstGeom>
          <a:solidFill>
            <a:srgbClr val="5B9BD5"/>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b="1"/>
            </a:pPr>
            <a:r>
              <a:rPr dirty="0">
                <a:latin typeface="Bahnschrift SemiLight" panose="020B0502040204020203" pitchFamily="34" charset="0"/>
              </a:rPr>
              <a:t>PSM II/III</a:t>
            </a:r>
          </a:p>
          <a:p>
            <a:pPr algn="ctr">
              <a:defRPr sz="1100"/>
            </a:pPr>
            <a:r>
              <a:rPr dirty="0">
                <a:latin typeface="Bahnschrift SemiLight" panose="020B0502040204020203" pitchFamily="34" charset="0"/>
              </a:rPr>
              <a:t>Deep expertise</a:t>
            </a:r>
            <a:br>
              <a:rPr dirty="0">
                <a:latin typeface="Bahnschrift SemiLight" panose="020B0502040204020203" pitchFamily="34" charset="0"/>
              </a:rPr>
            </a:br>
            <a:r>
              <a:rPr dirty="0">
                <a:latin typeface="Bahnschrift SemiLight" panose="020B0502040204020203" pitchFamily="34" charset="0"/>
              </a:rPr>
              <a:t>Challenging exams</a:t>
            </a:r>
          </a:p>
        </p:txBody>
      </p:sp>
      <p:sp>
        <p:nvSpPr>
          <p:cNvPr id="13" name="Rounded Rectangle 5">
            <a:extLst>
              <a:ext uri="{FF2B5EF4-FFF2-40B4-BE49-F238E27FC236}">
                <a16:creationId xmlns:a16="http://schemas.microsoft.com/office/drawing/2014/main" id="{05078A18-CA7B-95BB-CD73-EAE53875CD09}"/>
              </a:ext>
            </a:extLst>
          </p:cNvPr>
          <p:cNvSpPr/>
          <p:nvPr/>
        </p:nvSpPr>
        <p:spPr>
          <a:xfrm>
            <a:off x="6711013" y="2197237"/>
            <a:ext cx="1573280" cy="1679248"/>
          </a:xfrm>
          <a:prstGeom prst="roundRect">
            <a:avLst/>
          </a:prstGeom>
          <a:solidFill>
            <a:srgbClr val="5B9BD5"/>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b="1"/>
            </a:pPr>
            <a:r>
              <a:rPr dirty="0">
                <a:latin typeface="Bahnschrift SemiLight" panose="020B0502040204020203" pitchFamily="34" charset="0"/>
              </a:rPr>
              <a:t>SSM</a:t>
            </a:r>
          </a:p>
          <a:p>
            <a:pPr algn="ctr">
              <a:defRPr sz="1100"/>
            </a:pPr>
            <a:r>
              <a:rPr dirty="0">
                <a:latin typeface="Bahnschrift SemiLight" panose="020B0502040204020203" pitchFamily="34" charset="0"/>
              </a:rPr>
              <a:t>Agile at Scale</a:t>
            </a:r>
            <a:br>
              <a:rPr dirty="0">
                <a:latin typeface="Bahnschrift SemiLight" panose="020B0502040204020203" pitchFamily="34" charset="0"/>
              </a:rPr>
            </a:br>
            <a:r>
              <a:rPr dirty="0">
                <a:latin typeface="Bahnschrift SemiLight" panose="020B0502040204020203" pitchFamily="34" charset="0"/>
              </a:rPr>
              <a:t>Great for enterprise</a:t>
            </a:r>
          </a:p>
        </p:txBody>
      </p:sp>
      <p:sp>
        <p:nvSpPr>
          <p:cNvPr id="14" name="Rounded Rectangle 6">
            <a:extLst>
              <a:ext uri="{FF2B5EF4-FFF2-40B4-BE49-F238E27FC236}">
                <a16:creationId xmlns:a16="http://schemas.microsoft.com/office/drawing/2014/main" id="{F255E6A1-3417-2011-83F8-EBE33EC428FD}"/>
              </a:ext>
            </a:extLst>
          </p:cNvPr>
          <p:cNvSpPr/>
          <p:nvPr/>
        </p:nvSpPr>
        <p:spPr>
          <a:xfrm>
            <a:off x="8356933" y="2197237"/>
            <a:ext cx="1573280" cy="1679248"/>
          </a:xfrm>
          <a:prstGeom prst="roundRect">
            <a:avLst/>
          </a:prstGeom>
          <a:solidFill>
            <a:srgbClr val="5B9BD5"/>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400" b="1"/>
            </a:pPr>
            <a:r>
              <a:rPr dirty="0">
                <a:latin typeface="Bahnschrift SemiLight" panose="020B0502040204020203" pitchFamily="34" charset="0"/>
              </a:rPr>
              <a:t>SMC</a:t>
            </a:r>
          </a:p>
          <a:p>
            <a:pPr algn="ctr">
              <a:defRPr sz="1100"/>
            </a:pPr>
            <a:r>
              <a:rPr dirty="0">
                <a:latin typeface="Bahnschrift SemiLight" panose="020B0502040204020203" pitchFamily="34" charset="0"/>
              </a:rPr>
              <a:t>Accessible</a:t>
            </a:r>
            <a:br>
              <a:rPr dirty="0">
                <a:latin typeface="Bahnschrift SemiLight" panose="020B0502040204020203" pitchFamily="34" charset="0"/>
              </a:rPr>
            </a:br>
            <a:r>
              <a:rPr dirty="0">
                <a:latin typeface="Bahnschrift SemiLight" panose="020B0502040204020203" pitchFamily="34" charset="0"/>
              </a:rPr>
              <a:t>Less recognized</a:t>
            </a:r>
          </a:p>
        </p:txBody>
      </p:sp>
      <p:sp>
        <p:nvSpPr>
          <p:cNvPr id="15" name="Segnaposto contenuto 2">
            <a:extLst>
              <a:ext uri="{FF2B5EF4-FFF2-40B4-BE49-F238E27FC236}">
                <a16:creationId xmlns:a16="http://schemas.microsoft.com/office/drawing/2014/main" id="{5CA45AC0-B59B-3875-EEA9-6E03C2895A14}"/>
              </a:ext>
            </a:extLst>
          </p:cNvPr>
          <p:cNvSpPr>
            <a:spLocks noGrp="1"/>
          </p:cNvSpPr>
          <p:nvPr>
            <p:ph idx="1"/>
          </p:nvPr>
        </p:nvSpPr>
        <p:spPr>
          <a:xfrm>
            <a:off x="838200" y="4391573"/>
            <a:ext cx="10515600" cy="1573390"/>
          </a:xfrm>
        </p:spPr>
        <p:txBody>
          <a:bodyPr>
            <a:normAutofit/>
          </a:bodyPr>
          <a:lstStyle/>
          <a:p>
            <a:pPr marL="0" lvl="0" indent="0" eaLnBrk="0" fontAlgn="base" hangingPunct="0">
              <a:lnSpc>
                <a:spcPct val="100000"/>
              </a:lnSpc>
              <a:spcBef>
                <a:spcPct val="0"/>
              </a:spcBef>
              <a:spcAft>
                <a:spcPct val="0"/>
              </a:spcAft>
              <a:buNone/>
            </a:pPr>
            <a:r>
              <a:rPr lang="en-US" altLang="en-US" sz="2400" dirty="0"/>
              <a:t>New to Scrum? </a:t>
            </a:r>
            <a:r>
              <a:rPr lang="en-US" altLang="en-US" sz="2400" dirty="0">
                <a:sym typeface="Wingdings" panose="05000000000000000000" pitchFamily="2" charset="2"/>
              </a:rPr>
              <a:t> </a:t>
            </a:r>
            <a:r>
              <a:rPr lang="en-US" altLang="en-US" sz="2400" dirty="0"/>
              <a:t>Start with </a:t>
            </a:r>
            <a:r>
              <a:rPr lang="en-US" altLang="en-US" sz="2400" b="1" dirty="0"/>
              <a:t>CSM</a:t>
            </a:r>
            <a:r>
              <a:rPr lang="en-US" altLang="en-US" sz="2400" dirty="0"/>
              <a:t> or </a:t>
            </a:r>
            <a:r>
              <a:rPr lang="en-US" altLang="en-US" sz="2400" b="1" dirty="0"/>
              <a:t>PSM I</a:t>
            </a:r>
          </a:p>
          <a:p>
            <a:pPr marL="0" lvl="0" indent="0" eaLnBrk="0" fontAlgn="base" hangingPunct="0">
              <a:lnSpc>
                <a:spcPct val="100000"/>
              </a:lnSpc>
              <a:spcBef>
                <a:spcPct val="0"/>
              </a:spcBef>
              <a:spcAft>
                <a:spcPct val="0"/>
              </a:spcAft>
              <a:buNone/>
            </a:pPr>
            <a:r>
              <a:rPr lang="en-US" altLang="en-US" sz="2400" dirty="0"/>
              <a:t>Want a deep understanding + no renewal? </a:t>
            </a:r>
            <a:r>
              <a:rPr lang="en-US" altLang="en-US" sz="2400" dirty="0">
                <a:sym typeface="Wingdings" panose="05000000000000000000" pitchFamily="2" charset="2"/>
              </a:rPr>
              <a:t> </a:t>
            </a:r>
            <a:r>
              <a:rPr lang="en-US" altLang="en-US" sz="2400" dirty="0"/>
              <a:t>Choose </a:t>
            </a:r>
            <a:r>
              <a:rPr lang="en-US" altLang="en-US" sz="2400" b="1" dirty="0"/>
              <a:t>PSM I</a:t>
            </a:r>
          </a:p>
          <a:p>
            <a:pPr marL="0" lvl="0" indent="0" eaLnBrk="0" fontAlgn="base" hangingPunct="0">
              <a:lnSpc>
                <a:spcPct val="100000"/>
              </a:lnSpc>
              <a:spcBef>
                <a:spcPct val="0"/>
              </a:spcBef>
              <a:spcAft>
                <a:spcPct val="0"/>
              </a:spcAft>
              <a:buNone/>
            </a:pPr>
            <a:r>
              <a:rPr lang="en-US" altLang="en-US" sz="2400" dirty="0"/>
              <a:t>Working in enterprise/large teams? </a:t>
            </a:r>
            <a:r>
              <a:rPr lang="en-US" altLang="en-US" sz="2400" dirty="0">
                <a:sym typeface="Wingdings" panose="05000000000000000000" pitchFamily="2" charset="2"/>
              </a:rPr>
              <a:t> </a:t>
            </a:r>
            <a:r>
              <a:rPr lang="en-US" altLang="en-US" sz="2400" dirty="0"/>
              <a:t>Go for </a:t>
            </a:r>
            <a:r>
              <a:rPr lang="en-US" altLang="en-US" sz="2400" b="1" dirty="0"/>
              <a:t>SSM</a:t>
            </a:r>
          </a:p>
          <a:p>
            <a:pPr marL="0" lvl="0" indent="0" eaLnBrk="0" fontAlgn="base" hangingPunct="0">
              <a:lnSpc>
                <a:spcPct val="100000"/>
              </a:lnSpc>
              <a:spcBef>
                <a:spcPct val="0"/>
              </a:spcBef>
              <a:spcAft>
                <a:spcPct val="0"/>
              </a:spcAft>
              <a:buNone/>
            </a:pPr>
            <a:r>
              <a:rPr lang="en-US" altLang="en-US" sz="2400" dirty="0"/>
              <a:t>Interested in long-term Scrum career? </a:t>
            </a:r>
            <a:r>
              <a:rPr lang="en-US" altLang="en-US" sz="2400" dirty="0">
                <a:sym typeface="Wingdings" panose="05000000000000000000" pitchFamily="2" charset="2"/>
              </a:rPr>
              <a:t> </a:t>
            </a:r>
            <a:r>
              <a:rPr lang="en-US" altLang="en-US" sz="2400" dirty="0"/>
              <a:t>Progress to </a:t>
            </a:r>
            <a:r>
              <a:rPr lang="en-US" altLang="en-US" sz="2400" b="1" dirty="0"/>
              <a:t>PSM II/III </a:t>
            </a:r>
            <a:r>
              <a:rPr lang="en-US" altLang="en-US" sz="2400" dirty="0"/>
              <a:t>or </a:t>
            </a:r>
            <a:r>
              <a:rPr lang="en-US" altLang="en-US" sz="2400" b="1" dirty="0" err="1"/>
              <a:t>SAFe</a:t>
            </a:r>
            <a:endParaRPr lang="en-US" altLang="en-US" sz="2400" b="1" dirty="0"/>
          </a:p>
        </p:txBody>
      </p:sp>
      <p:sp>
        <p:nvSpPr>
          <p:cNvPr id="16" name="Rectangle 1">
            <a:extLst>
              <a:ext uri="{FF2B5EF4-FFF2-40B4-BE49-F238E27FC236}">
                <a16:creationId xmlns:a16="http://schemas.microsoft.com/office/drawing/2014/main" id="{D3F0B4D8-0C22-F239-C49E-AB76C85440B4}"/>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406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4BC9C-6FAB-6FF7-6B9F-0C9265D704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8E599E8-13CC-6124-F3A7-03FA059F995E}"/>
              </a:ext>
            </a:extLst>
          </p:cNvPr>
          <p:cNvSpPr>
            <a:spLocks noGrp="1"/>
          </p:cNvSpPr>
          <p:nvPr>
            <p:ph type="title"/>
          </p:nvPr>
        </p:nvSpPr>
        <p:spPr/>
        <p:txBody>
          <a:bodyPr/>
          <a:lstStyle/>
          <a:p>
            <a:r>
              <a:rPr lang="it-IT" dirty="0" err="1"/>
              <a:t>Commonalities</a:t>
            </a:r>
            <a:r>
              <a:rPr lang="it-IT" dirty="0"/>
              <a:t> </a:t>
            </a:r>
            <a:r>
              <a:rPr lang="it-IT" dirty="0" err="1"/>
              <a:t>between</a:t>
            </a:r>
            <a:r>
              <a:rPr lang="it-IT" dirty="0"/>
              <a:t> </a:t>
            </a:r>
            <a:r>
              <a:rPr lang="it-IT" dirty="0" err="1"/>
              <a:t>Kanban</a:t>
            </a:r>
            <a:r>
              <a:rPr lang="it-IT" dirty="0"/>
              <a:t> and </a:t>
            </a:r>
            <a:r>
              <a:rPr lang="it-IT" dirty="0" err="1"/>
              <a:t>Scrum</a:t>
            </a:r>
            <a:endParaRPr lang="en-GB" dirty="0"/>
          </a:p>
        </p:txBody>
      </p:sp>
      <p:sp>
        <p:nvSpPr>
          <p:cNvPr id="3" name="Segnaposto contenuto 2">
            <a:extLst>
              <a:ext uri="{FF2B5EF4-FFF2-40B4-BE49-F238E27FC236}">
                <a16:creationId xmlns:a16="http://schemas.microsoft.com/office/drawing/2014/main" id="{11E37F59-7AE3-C4A2-D2AB-69A3C67D6C6E}"/>
              </a:ext>
            </a:extLst>
          </p:cNvPr>
          <p:cNvSpPr>
            <a:spLocks noGrp="1"/>
          </p:cNvSpPr>
          <p:nvPr>
            <p:ph idx="1"/>
          </p:nvPr>
        </p:nvSpPr>
        <p:spPr/>
        <p:txBody>
          <a:bodyPr/>
          <a:lstStyle/>
          <a:p>
            <a:pPr marL="0" indent="0">
              <a:buNone/>
            </a:pPr>
            <a:r>
              <a:rPr lang="en-GB" dirty="0"/>
              <a:t>2. Both Kanban Boards and Scrum Boards use the famous '</a:t>
            </a:r>
            <a:r>
              <a:rPr lang="en-GB" dirty="0" err="1"/>
              <a:t>post-its</a:t>
            </a:r>
            <a:r>
              <a:rPr lang="en-GB" dirty="0"/>
              <a:t>' (cards) to communicate the progress of work</a:t>
            </a:r>
          </a:p>
        </p:txBody>
      </p:sp>
      <p:pic>
        <p:nvPicPr>
          <p:cNvPr id="4" name="object 3">
            <a:extLst>
              <a:ext uri="{FF2B5EF4-FFF2-40B4-BE49-F238E27FC236}">
                <a16:creationId xmlns:a16="http://schemas.microsoft.com/office/drawing/2014/main" id="{B1403E93-1105-9C07-6C71-7B39622C9BC1}"/>
              </a:ext>
            </a:extLst>
          </p:cNvPr>
          <p:cNvPicPr/>
          <p:nvPr/>
        </p:nvPicPr>
        <p:blipFill>
          <a:blip r:embed="rId2" cstate="print"/>
          <a:stretch>
            <a:fillRect/>
          </a:stretch>
        </p:blipFill>
        <p:spPr>
          <a:xfrm>
            <a:off x="3403950" y="2942303"/>
            <a:ext cx="5384099" cy="3234660"/>
          </a:xfrm>
          <a:prstGeom prst="rect">
            <a:avLst/>
          </a:prstGeom>
        </p:spPr>
      </p:pic>
    </p:spTree>
    <p:extLst>
      <p:ext uri="{BB962C8B-B14F-4D97-AF65-F5344CB8AC3E}">
        <p14:creationId xmlns:p14="http://schemas.microsoft.com/office/powerpoint/2010/main" val="3536714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8BB48-92BB-828F-24B6-2C34B2C0D2D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5FDF222-3A49-9E6E-CD2B-318D7FB27330}"/>
              </a:ext>
            </a:extLst>
          </p:cNvPr>
          <p:cNvSpPr>
            <a:spLocks noGrp="1"/>
          </p:cNvSpPr>
          <p:nvPr>
            <p:ph type="title"/>
          </p:nvPr>
        </p:nvSpPr>
        <p:spPr/>
        <p:txBody>
          <a:bodyPr/>
          <a:lstStyle/>
          <a:p>
            <a:r>
              <a:rPr lang="it-IT" dirty="0" err="1"/>
              <a:t>Commonalities</a:t>
            </a:r>
            <a:r>
              <a:rPr lang="it-IT" dirty="0"/>
              <a:t> </a:t>
            </a:r>
            <a:r>
              <a:rPr lang="it-IT" dirty="0" err="1"/>
              <a:t>between</a:t>
            </a:r>
            <a:r>
              <a:rPr lang="it-IT" dirty="0"/>
              <a:t> </a:t>
            </a:r>
            <a:r>
              <a:rPr lang="it-IT" dirty="0" err="1"/>
              <a:t>Kanban</a:t>
            </a:r>
            <a:r>
              <a:rPr lang="it-IT" dirty="0"/>
              <a:t> and </a:t>
            </a:r>
            <a:r>
              <a:rPr lang="it-IT" dirty="0" err="1"/>
              <a:t>Scrum</a:t>
            </a:r>
            <a:endParaRPr lang="en-GB" dirty="0"/>
          </a:p>
        </p:txBody>
      </p:sp>
      <p:sp>
        <p:nvSpPr>
          <p:cNvPr id="3" name="Segnaposto contenuto 2">
            <a:extLst>
              <a:ext uri="{FF2B5EF4-FFF2-40B4-BE49-F238E27FC236}">
                <a16:creationId xmlns:a16="http://schemas.microsoft.com/office/drawing/2014/main" id="{0290F5BB-377D-EEE0-9267-D8D1CA25C2C3}"/>
              </a:ext>
            </a:extLst>
          </p:cNvPr>
          <p:cNvSpPr>
            <a:spLocks noGrp="1"/>
          </p:cNvSpPr>
          <p:nvPr>
            <p:ph idx="1"/>
          </p:nvPr>
        </p:nvSpPr>
        <p:spPr/>
        <p:txBody>
          <a:bodyPr/>
          <a:lstStyle/>
          <a:p>
            <a:pPr marL="0" indent="0">
              <a:buNone/>
            </a:pPr>
            <a:r>
              <a:rPr lang="en-GB" dirty="0"/>
              <a:t>3. Progress is indicated by 'Columns' through which the different cards pass, from left to right</a:t>
            </a:r>
          </a:p>
        </p:txBody>
      </p:sp>
      <p:pic>
        <p:nvPicPr>
          <p:cNvPr id="5" name="object 3">
            <a:extLst>
              <a:ext uri="{FF2B5EF4-FFF2-40B4-BE49-F238E27FC236}">
                <a16:creationId xmlns:a16="http://schemas.microsoft.com/office/drawing/2014/main" id="{25A17EDD-B983-A108-031A-7B8D57DDA0F1}"/>
              </a:ext>
            </a:extLst>
          </p:cNvPr>
          <p:cNvPicPr/>
          <p:nvPr/>
        </p:nvPicPr>
        <p:blipFill>
          <a:blip r:embed="rId2" cstate="print"/>
          <a:stretch>
            <a:fillRect/>
          </a:stretch>
        </p:blipFill>
        <p:spPr>
          <a:xfrm>
            <a:off x="3370178" y="2922203"/>
            <a:ext cx="5451643" cy="3254760"/>
          </a:xfrm>
          <a:prstGeom prst="rect">
            <a:avLst/>
          </a:prstGeom>
        </p:spPr>
      </p:pic>
    </p:spTree>
    <p:extLst>
      <p:ext uri="{BB962C8B-B14F-4D97-AF65-F5344CB8AC3E}">
        <p14:creationId xmlns:p14="http://schemas.microsoft.com/office/powerpoint/2010/main" val="3354052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DFEA2-9C61-F0CE-FAEA-BCBCFBFD6F3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640C59-FBD9-DD73-9962-CC437627AF40}"/>
              </a:ext>
            </a:extLst>
          </p:cNvPr>
          <p:cNvSpPr>
            <a:spLocks noGrp="1"/>
          </p:cNvSpPr>
          <p:nvPr>
            <p:ph type="title"/>
          </p:nvPr>
        </p:nvSpPr>
        <p:spPr/>
        <p:txBody>
          <a:bodyPr/>
          <a:lstStyle/>
          <a:p>
            <a:r>
              <a:rPr lang="it-IT" dirty="0" err="1"/>
              <a:t>Commonalities</a:t>
            </a:r>
            <a:r>
              <a:rPr lang="it-IT" dirty="0"/>
              <a:t> </a:t>
            </a:r>
            <a:r>
              <a:rPr lang="it-IT" dirty="0" err="1"/>
              <a:t>between</a:t>
            </a:r>
            <a:r>
              <a:rPr lang="it-IT" dirty="0"/>
              <a:t> </a:t>
            </a:r>
            <a:r>
              <a:rPr lang="it-IT" dirty="0" err="1"/>
              <a:t>Kanban</a:t>
            </a:r>
            <a:r>
              <a:rPr lang="it-IT" dirty="0"/>
              <a:t> and </a:t>
            </a:r>
            <a:r>
              <a:rPr lang="it-IT" dirty="0" err="1"/>
              <a:t>Scrum</a:t>
            </a:r>
            <a:endParaRPr lang="en-GB" dirty="0"/>
          </a:p>
        </p:txBody>
      </p:sp>
      <p:sp>
        <p:nvSpPr>
          <p:cNvPr id="3" name="Segnaposto contenuto 2">
            <a:extLst>
              <a:ext uri="{FF2B5EF4-FFF2-40B4-BE49-F238E27FC236}">
                <a16:creationId xmlns:a16="http://schemas.microsoft.com/office/drawing/2014/main" id="{194F780B-4C0F-FF57-227D-5E513881D59B}"/>
              </a:ext>
            </a:extLst>
          </p:cNvPr>
          <p:cNvSpPr>
            <a:spLocks noGrp="1"/>
          </p:cNvSpPr>
          <p:nvPr>
            <p:ph idx="1"/>
          </p:nvPr>
        </p:nvSpPr>
        <p:spPr/>
        <p:txBody>
          <a:bodyPr/>
          <a:lstStyle/>
          <a:p>
            <a:pPr marL="0" indent="0">
              <a:buNone/>
            </a:pPr>
            <a:r>
              <a:rPr lang="en-GB" dirty="0"/>
              <a:t>4. </a:t>
            </a:r>
            <a:r>
              <a:rPr lang="en-GB" dirty="0" err="1"/>
              <a:t>ToDo</a:t>
            </a:r>
            <a:r>
              <a:rPr lang="en-GB" dirty="0"/>
              <a:t> - Doing - Done are the 'canonical' (Status) columns, but teams usually expand the number and type of statuses according to their needs.</a:t>
            </a:r>
          </a:p>
        </p:txBody>
      </p:sp>
      <p:pic>
        <p:nvPicPr>
          <p:cNvPr id="4" name="object 3">
            <a:extLst>
              <a:ext uri="{FF2B5EF4-FFF2-40B4-BE49-F238E27FC236}">
                <a16:creationId xmlns:a16="http://schemas.microsoft.com/office/drawing/2014/main" id="{E71A6862-2CD9-9AE3-6055-B64138919635}"/>
              </a:ext>
            </a:extLst>
          </p:cNvPr>
          <p:cNvPicPr/>
          <p:nvPr/>
        </p:nvPicPr>
        <p:blipFill>
          <a:blip r:embed="rId2" cstate="print"/>
          <a:stretch>
            <a:fillRect/>
          </a:stretch>
        </p:blipFill>
        <p:spPr>
          <a:xfrm>
            <a:off x="3622704" y="3155123"/>
            <a:ext cx="4946591" cy="3021840"/>
          </a:xfrm>
          <a:prstGeom prst="rect">
            <a:avLst/>
          </a:prstGeom>
        </p:spPr>
      </p:pic>
    </p:spTree>
    <p:extLst>
      <p:ext uri="{BB962C8B-B14F-4D97-AF65-F5344CB8AC3E}">
        <p14:creationId xmlns:p14="http://schemas.microsoft.com/office/powerpoint/2010/main" val="3673595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84356-6347-D9C5-97C6-9F22FE9EF3E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535B57-CE35-8304-4AC0-8CA769EE4966}"/>
              </a:ext>
            </a:extLst>
          </p:cNvPr>
          <p:cNvSpPr>
            <a:spLocks noGrp="1"/>
          </p:cNvSpPr>
          <p:nvPr>
            <p:ph type="title"/>
          </p:nvPr>
        </p:nvSpPr>
        <p:spPr/>
        <p:txBody>
          <a:bodyPr/>
          <a:lstStyle/>
          <a:p>
            <a:r>
              <a:rPr lang="it-IT" dirty="0" err="1"/>
              <a:t>Commonalities</a:t>
            </a:r>
            <a:r>
              <a:rPr lang="it-IT" dirty="0"/>
              <a:t> </a:t>
            </a:r>
            <a:r>
              <a:rPr lang="it-IT" dirty="0" err="1"/>
              <a:t>between</a:t>
            </a:r>
            <a:r>
              <a:rPr lang="it-IT" dirty="0"/>
              <a:t> </a:t>
            </a:r>
            <a:r>
              <a:rPr lang="it-IT" dirty="0" err="1"/>
              <a:t>Kanban</a:t>
            </a:r>
            <a:r>
              <a:rPr lang="it-IT" dirty="0"/>
              <a:t> and </a:t>
            </a:r>
            <a:r>
              <a:rPr lang="it-IT" dirty="0" err="1"/>
              <a:t>Scrum</a:t>
            </a:r>
            <a:endParaRPr lang="en-GB" dirty="0"/>
          </a:p>
        </p:txBody>
      </p:sp>
      <p:sp>
        <p:nvSpPr>
          <p:cNvPr id="3" name="Segnaposto contenuto 2">
            <a:extLst>
              <a:ext uri="{FF2B5EF4-FFF2-40B4-BE49-F238E27FC236}">
                <a16:creationId xmlns:a16="http://schemas.microsoft.com/office/drawing/2014/main" id="{949E33CB-5B3A-0B28-9614-108CC8DF4DEB}"/>
              </a:ext>
            </a:extLst>
          </p:cNvPr>
          <p:cNvSpPr>
            <a:spLocks noGrp="1"/>
          </p:cNvSpPr>
          <p:nvPr>
            <p:ph idx="1"/>
          </p:nvPr>
        </p:nvSpPr>
        <p:spPr/>
        <p:txBody>
          <a:bodyPr/>
          <a:lstStyle/>
          <a:p>
            <a:pPr marL="0" indent="0">
              <a:buNone/>
            </a:pPr>
            <a:r>
              <a:rPr lang="it-IT" dirty="0"/>
              <a:t>5</a:t>
            </a:r>
            <a:r>
              <a:rPr lang="en-GB" dirty="0"/>
              <a:t>. The cards that appear on the board can be of different categories</a:t>
            </a:r>
          </a:p>
        </p:txBody>
      </p:sp>
      <p:pic>
        <p:nvPicPr>
          <p:cNvPr id="5" name="object 3">
            <a:extLst>
              <a:ext uri="{FF2B5EF4-FFF2-40B4-BE49-F238E27FC236}">
                <a16:creationId xmlns:a16="http://schemas.microsoft.com/office/drawing/2014/main" id="{029508DA-AFB8-7FBF-0AA8-F79D88D4A314}"/>
              </a:ext>
            </a:extLst>
          </p:cNvPr>
          <p:cNvPicPr/>
          <p:nvPr/>
        </p:nvPicPr>
        <p:blipFill>
          <a:blip r:embed="rId2" cstate="print"/>
          <a:stretch>
            <a:fillRect/>
          </a:stretch>
        </p:blipFill>
        <p:spPr>
          <a:xfrm>
            <a:off x="4449902" y="2944342"/>
            <a:ext cx="3736504" cy="2842659"/>
          </a:xfrm>
          <a:prstGeom prst="rect">
            <a:avLst/>
          </a:prstGeom>
        </p:spPr>
      </p:pic>
    </p:spTree>
    <p:extLst>
      <p:ext uri="{BB962C8B-B14F-4D97-AF65-F5344CB8AC3E}">
        <p14:creationId xmlns:p14="http://schemas.microsoft.com/office/powerpoint/2010/main" val="2254149893"/>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2284</Words>
  <Application>Microsoft Office PowerPoint</Application>
  <PresentationFormat>Widescreen</PresentationFormat>
  <Paragraphs>316</Paragraphs>
  <Slides>56</Slides>
  <Notes>0</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56</vt:i4>
      </vt:variant>
    </vt:vector>
  </HeadingPairs>
  <TitlesOfParts>
    <vt:vector size="67" baseType="lpstr">
      <vt:lpstr>Arial</vt:lpstr>
      <vt:lpstr>Bahnschrift</vt:lpstr>
      <vt:lpstr>Bahnschrift Light</vt:lpstr>
      <vt:lpstr>Bahnschrift SemiBold</vt:lpstr>
      <vt:lpstr>Bahnschrift SemiLight</vt:lpstr>
      <vt:lpstr>Calibri</vt:lpstr>
      <vt:lpstr>Calibri Light</vt:lpstr>
      <vt:lpstr>Montserrat</vt:lpstr>
      <vt:lpstr>Trebuchet MS</vt:lpstr>
      <vt:lpstr>Wingdings</vt:lpstr>
      <vt:lpstr>Tema sustava Office</vt:lpstr>
      <vt:lpstr>2. Agile’s frameworks: Kanban and Scrum</vt:lpstr>
      <vt:lpstr>Summary</vt:lpstr>
      <vt:lpstr>2.1 Kanban and Scrum compared (1.5 hours) </vt:lpstr>
      <vt:lpstr>Kanban VS Scrum</vt:lpstr>
      <vt:lpstr>Commonalities between Kanban and Scrum</vt:lpstr>
      <vt:lpstr>Commonalities between Kanban and Scrum</vt:lpstr>
      <vt:lpstr>Commonalities between Kanban and Scrum</vt:lpstr>
      <vt:lpstr>Commonalities between Kanban and Scrum</vt:lpstr>
      <vt:lpstr>Commonalities between Kanban and Scrum</vt:lpstr>
      <vt:lpstr>Anatomy of an agile board</vt:lpstr>
      <vt:lpstr>Features of the Kanban board</vt:lpstr>
      <vt:lpstr>Features of the Scrum board</vt:lpstr>
      <vt:lpstr>Kanban VS Scrum</vt:lpstr>
      <vt:lpstr>Kanban VS Scrum</vt:lpstr>
      <vt:lpstr>Kanban VS Scrum</vt:lpstr>
      <vt:lpstr>Kanban VS Scrum</vt:lpstr>
      <vt:lpstr>Kanban VS Scrum</vt:lpstr>
      <vt:lpstr>Kanban VS Scrum</vt:lpstr>
      <vt:lpstr>Kanban VS Scrum</vt:lpstr>
      <vt:lpstr>Kanban VS Scrum</vt:lpstr>
      <vt:lpstr>Kanban VS Scrum</vt:lpstr>
      <vt:lpstr>Kanban VS Scrum</vt:lpstr>
      <vt:lpstr>Kanban VS Scrum</vt:lpstr>
      <vt:lpstr>2.2 Agile in ‘non-development’ processes (2.5 hours)</vt:lpstr>
      <vt:lpstr>Which processes?</vt:lpstr>
      <vt:lpstr>Which processes?</vt:lpstr>
      <vt:lpstr>Which processes?</vt:lpstr>
      <vt:lpstr>Which processes?</vt:lpstr>
      <vt:lpstr>Which processes?</vt:lpstr>
      <vt:lpstr>Examples of processes that can be managed with agile</vt:lpstr>
      <vt:lpstr>Agile board for after-sales management</vt:lpstr>
      <vt:lpstr>Agile board to manage personnel selection</vt:lpstr>
      <vt:lpstr>Agile board to manage sales</vt:lpstr>
      <vt:lpstr>2.3 Roles and rituals (2 hours)</vt:lpstr>
      <vt:lpstr>Roles</vt:lpstr>
      <vt:lpstr>Product Owner</vt:lpstr>
      <vt:lpstr>Scrum Master</vt:lpstr>
      <vt:lpstr>Team members</vt:lpstr>
      <vt:lpstr>Product Owner VS Scrum Master</vt:lpstr>
      <vt:lpstr>Product Owner VS Scrum Master</vt:lpstr>
      <vt:lpstr>Product Owner VS Scrum Master</vt:lpstr>
      <vt:lpstr>Product Owner VS Scrum Master</vt:lpstr>
      <vt:lpstr>Rituals</vt:lpstr>
      <vt:lpstr>Sprint planning</vt:lpstr>
      <vt:lpstr>Sprint planning</vt:lpstr>
      <vt:lpstr>Daily stand-up meeting</vt:lpstr>
      <vt:lpstr>Daily stand-up meeting</vt:lpstr>
      <vt:lpstr>Sprint retrospective</vt:lpstr>
      <vt:lpstr>2.4 Focus on Scrum Master certifications (1 hour)</vt:lpstr>
      <vt:lpstr>Scrum Master certifications</vt:lpstr>
      <vt:lpstr>1. Certified ScrumMaster® (CSM)</vt:lpstr>
      <vt:lpstr>2. Professional Scrum Master™ (PSM I, II, III)</vt:lpstr>
      <vt:lpstr>3. SAFe® Scrum Master (SSM)</vt:lpstr>
      <vt:lpstr>4. Scrum Master Certified (SMC®)</vt:lpstr>
      <vt:lpstr>Scrum Master certifications - Comparison Summary</vt:lpstr>
      <vt:lpstr>Choosing the right Scrum Master Certification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Luca Paolucci</cp:lastModifiedBy>
  <cp:revision>43</cp:revision>
  <dcterms:created xsi:type="dcterms:W3CDTF">2024-02-12T13:35:47Z</dcterms:created>
  <dcterms:modified xsi:type="dcterms:W3CDTF">2025-06-11T13:54:40Z</dcterms:modified>
</cp:coreProperties>
</file>